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3999" cy="654710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09243" y="3066288"/>
            <a:ext cx="8408035" cy="0"/>
          </a:xfrm>
          <a:custGeom>
            <a:avLst/>
            <a:gdLst/>
            <a:ahLst/>
            <a:cxnLst/>
            <a:rect l="l" t="t" r="r" b="b"/>
            <a:pathLst>
              <a:path w="8408035">
                <a:moveTo>
                  <a:pt x="0" y="0"/>
                </a:moveTo>
                <a:lnTo>
                  <a:pt x="8407907" y="0"/>
                </a:lnTo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5783" y="2174239"/>
            <a:ext cx="5386833" cy="726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9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9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F3F3F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9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9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42597" y="6574366"/>
            <a:ext cx="7058602" cy="7408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4663" y="1419859"/>
            <a:ext cx="436753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900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4515" y="1860294"/>
            <a:ext cx="6207125" cy="2329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F3F3F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11513" y="6871585"/>
            <a:ext cx="151320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95" dirty="0">
                <a:solidFill>
                  <a:srgbClr val="FFFFFF"/>
                </a:solidFill>
              </a:rPr>
              <a:t>Environmental</a:t>
            </a:r>
            <a:r>
              <a:rPr sz="4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600" spc="-360" dirty="0">
                <a:solidFill>
                  <a:srgbClr val="FFFFFF"/>
                </a:solidFill>
              </a:rPr>
              <a:t>Science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398" y="3155694"/>
            <a:ext cx="162687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6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85" dirty="0">
                <a:solidFill>
                  <a:srgbClr val="FFFFFF"/>
                </a:solidFill>
                <a:latin typeface="Arial"/>
                <a:cs typeface="Arial"/>
              </a:rPr>
              <a:t>best</a:t>
            </a:r>
            <a:r>
              <a:rPr sz="19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900" spc="-55" dirty="0">
                <a:solidFill>
                  <a:srgbClr val="FFFFFF"/>
                </a:solidFill>
                <a:latin typeface="Arial"/>
                <a:cs typeface="Arial"/>
              </a:rPr>
              <a:t>subject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>
                <a:solidFill>
                  <a:srgbClr val="65CC00"/>
                </a:solidFill>
              </a:rPr>
              <a:t>1.</a:t>
            </a:r>
            <a:r>
              <a:rPr spc="-45" dirty="0">
                <a:solidFill>
                  <a:srgbClr val="65CC00"/>
                </a:solidFill>
                <a:latin typeface="Times New Roman"/>
                <a:cs typeface="Times New Roman"/>
              </a:rPr>
              <a:t> </a:t>
            </a:r>
            <a:r>
              <a:rPr spc="-100" dirty="0">
                <a:solidFill>
                  <a:srgbClr val="65CC00"/>
                </a:solidFill>
              </a:rPr>
              <a:t>Environmental</a:t>
            </a:r>
            <a:r>
              <a:rPr spc="-55" dirty="0">
                <a:solidFill>
                  <a:srgbClr val="65CC00"/>
                </a:solidFill>
                <a:latin typeface="Times New Roman"/>
                <a:cs typeface="Times New Roman"/>
              </a:rPr>
              <a:t> </a:t>
            </a:r>
            <a:r>
              <a:rPr spc="-185" dirty="0">
                <a:solidFill>
                  <a:srgbClr val="65CC00"/>
                </a:solidFill>
              </a:rPr>
              <a:t>Science</a:t>
            </a:r>
            <a:r>
              <a:rPr spc="-45" dirty="0">
                <a:solidFill>
                  <a:srgbClr val="65CC00"/>
                </a:solidFill>
                <a:latin typeface="Times New Roman"/>
                <a:cs typeface="Times New Roman"/>
              </a:rPr>
              <a:t> </a:t>
            </a:r>
            <a:r>
              <a:rPr spc="-75" dirty="0">
                <a:solidFill>
                  <a:srgbClr val="65CC00"/>
                </a:solidFill>
              </a:rPr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8815" y="2084323"/>
            <a:ext cx="6144895" cy="205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69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Environmental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Science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is</a:t>
            </a:r>
            <a:r>
              <a:rPr sz="1800" spc="-4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an</a:t>
            </a:r>
            <a:r>
              <a:rPr sz="1800" spc="-4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interdisciplinary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science,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which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means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it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combines aspects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of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lots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of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different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sciences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like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Biology,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Chemistry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and</a:t>
            </a:r>
            <a:r>
              <a:rPr sz="1800" spc="-5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Earth</a:t>
            </a:r>
            <a:r>
              <a:rPr sz="1800" spc="-5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sciences.</a:t>
            </a:r>
            <a:endParaRPr sz="1800">
              <a:latin typeface="Helvetica"/>
              <a:cs typeface="Helvetica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It</a:t>
            </a:r>
            <a:r>
              <a:rPr sz="1800" spc="-4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looks</a:t>
            </a:r>
            <a:r>
              <a:rPr sz="1800" spc="-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at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how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Humans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and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the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environment</a:t>
            </a:r>
            <a:r>
              <a:rPr sz="1800" spc="-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are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interrelated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and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interconnected.</a:t>
            </a:r>
            <a:endParaRPr sz="1800">
              <a:latin typeface="Helvetica"/>
              <a:cs typeface="Helvetica"/>
            </a:endParaRPr>
          </a:p>
          <a:p>
            <a:pPr marL="12700" marR="1714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In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class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you</a:t>
            </a:r>
            <a:r>
              <a:rPr sz="1800" spc="-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participate</a:t>
            </a:r>
            <a:r>
              <a:rPr sz="1800" spc="-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in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experiments and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we</a:t>
            </a:r>
            <a:r>
              <a:rPr sz="1800" spc="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go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on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several excursions.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pic>
        <p:nvPicPr>
          <p:cNvPr id="1026" name="Picture 2" descr="Open photo">
            <a:extLst>
              <a:ext uri="{FF2B5EF4-FFF2-40B4-BE49-F238E27FC236}">
                <a16:creationId xmlns:a16="http://schemas.microsoft.com/office/drawing/2014/main" id="{362E49D1-6ADA-1F76-CF05-BE6E14487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07" y="4139818"/>
            <a:ext cx="2745093" cy="273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8687" y="4442459"/>
            <a:ext cx="1981200" cy="209397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2.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5" dirty="0"/>
              <a:t>Unit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40" dirty="0"/>
              <a:t>1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30" dirty="0"/>
              <a:t>and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0"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334515" y="1860294"/>
            <a:ext cx="6207125" cy="28546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In</a:t>
            </a:r>
            <a:r>
              <a:rPr sz="2000" spc="-25" dirty="0"/>
              <a:t> </a:t>
            </a:r>
            <a:r>
              <a:rPr sz="2000" dirty="0"/>
              <a:t>Unit</a:t>
            </a:r>
            <a:r>
              <a:rPr sz="2000" spc="-10" dirty="0"/>
              <a:t> </a:t>
            </a:r>
            <a:r>
              <a:rPr sz="2000" dirty="0"/>
              <a:t>1</a:t>
            </a:r>
            <a:r>
              <a:rPr sz="2000" spc="-20" dirty="0"/>
              <a:t> </a:t>
            </a:r>
            <a:r>
              <a:rPr sz="2000" dirty="0"/>
              <a:t>&amp;</a:t>
            </a:r>
            <a:r>
              <a:rPr sz="2000" spc="-15" dirty="0"/>
              <a:t> </a:t>
            </a:r>
            <a:r>
              <a:rPr sz="2000" dirty="0"/>
              <a:t>2</a:t>
            </a:r>
            <a:r>
              <a:rPr sz="2000" spc="-20" dirty="0"/>
              <a:t> </a:t>
            </a:r>
            <a:r>
              <a:rPr sz="2000" dirty="0"/>
              <a:t>we</a:t>
            </a:r>
            <a:r>
              <a:rPr sz="2000" spc="15" dirty="0"/>
              <a:t> </a:t>
            </a:r>
            <a:r>
              <a:rPr sz="2000" dirty="0"/>
              <a:t>study</a:t>
            </a:r>
            <a:r>
              <a:rPr sz="2000" spc="-15" dirty="0"/>
              <a:t> </a:t>
            </a:r>
            <a:r>
              <a:rPr sz="2000" dirty="0"/>
              <a:t>how</a:t>
            </a:r>
            <a:r>
              <a:rPr sz="2000" spc="-5" dirty="0"/>
              <a:t> </a:t>
            </a:r>
            <a:r>
              <a:rPr sz="2000" dirty="0"/>
              <a:t>the</a:t>
            </a:r>
            <a:r>
              <a:rPr sz="2000" spc="-20" dirty="0"/>
              <a:t> </a:t>
            </a:r>
            <a:r>
              <a:rPr sz="2000" dirty="0"/>
              <a:t>Earth</a:t>
            </a:r>
            <a:r>
              <a:rPr sz="2000" spc="-20" dirty="0"/>
              <a:t> </a:t>
            </a:r>
            <a:r>
              <a:rPr sz="2000" dirty="0"/>
              <a:t>is</a:t>
            </a:r>
            <a:r>
              <a:rPr sz="2000" spc="-15" dirty="0"/>
              <a:t> </a:t>
            </a:r>
            <a:r>
              <a:rPr sz="2000" dirty="0"/>
              <a:t>a</a:t>
            </a:r>
            <a:r>
              <a:rPr sz="2000" spc="-20" dirty="0"/>
              <a:t> </a:t>
            </a:r>
            <a:r>
              <a:rPr sz="2000" dirty="0"/>
              <a:t>system.</a:t>
            </a:r>
            <a:r>
              <a:rPr sz="2000" spc="-35" dirty="0"/>
              <a:t> </a:t>
            </a:r>
            <a:r>
              <a:rPr sz="2000" spc="-20" dirty="0"/>
              <a:t>This </a:t>
            </a:r>
            <a:r>
              <a:rPr sz="2000" dirty="0"/>
              <a:t>means</a:t>
            </a:r>
            <a:r>
              <a:rPr sz="2000" spc="-5" dirty="0"/>
              <a:t> </a:t>
            </a:r>
            <a:r>
              <a:rPr sz="2000" dirty="0"/>
              <a:t>that</a:t>
            </a:r>
            <a:r>
              <a:rPr sz="2000" spc="-25" dirty="0"/>
              <a:t> </a:t>
            </a:r>
            <a:r>
              <a:rPr sz="2000" dirty="0"/>
              <a:t>all</a:t>
            </a:r>
            <a:r>
              <a:rPr sz="2000" spc="-10" dirty="0"/>
              <a:t> </a:t>
            </a:r>
            <a:r>
              <a:rPr sz="2000" dirty="0"/>
              <a:t>living</a:t>
            </a:r>
            <a:r>
              <a:rPr sz="2000" spc="-10" dirty="0"/>
              <a:t> </a:t>
            </a:r>
            <a:r>
              <a:rPr sz="2000" dirty="0"/>
              <a:t>and</a:t>
            </a:r>
            <a:r>
              <a:rPr sz="2000" spc="-5" dirty="0"/>
              <a:t> </a:t>
            </a:r>
            <a:r>
              <a:rPr sz="2000" spc="-10" dirty="0"/>
              <a:t>non-</a:t>
            </a:r>
            <a:r>
              <a:rPr sz="2000" dirty="0"/>
              <a:t>living things</a:t>
            </a:r>
            <a:r>
              <a:rPr sz="2000" spc="-5" dirty="0"/>
              <a:t> </a:t>
            </a:r>
            <a:r>
              <a:rPr sz="2000" dirty="0"/>
              <a:t>have</a:t>
            </a:r>
            <a:r>
              <a:rPr sz="2000" spc="-10" dirty="0"/>
              <a:t> </a:t>
            </a:r>
            <a:r>
              <a:rPr sz="2000" dirty="0"/>
              <a:t>a</a:t>
            </a:r>
            <a:r>
              <a:rPr sz="2000" spc="-25" dirty="0"/>
              <a:t> </a:t>
            </a:r>
            <a:r>
              <a:rPr sz="2000" dirty="0"/>
              <a:t>function</a:t>
            </a:r>
            <a:r>
              <a:rPr sz="2000" spc="-20" dirty="0"/>
              <a:t> </a:t>
            </a:r>
            <a:r>
              <a:rPr sz="2000" spc="-25" dirty="0"/>
              <a:t>in </a:t>
            </a:r>
            <a:r>
              <a:rPr sz="2000" dirty="0"/>
              <a:t>maintaining</a:t>
            </a:r>
            <a:r>
              <a:rPr sz="2000" spc="-15" dirty="0"/>
              <a:t> </a:t>
            </a:r>
            <a:r>
              <a:rPr sz="2000" dirty="0"/>
              <a:t>life</a:t>
            </a:r>
            <a:r>
              <a:rPr sz="2000" spc="-20" dirty="0"/>
              <a:t> </a:t>
            </a:r>
            <a:r>
              <a:rPr sz="2000" dirty="0"/>
              <a:t>on</a:t>
            </a:r>
            <a:r>
              <a:rPr sz="2000" spc="-30" dirty="0"/>
              <a:t> </a:t>
            </a:r>
            <a:r>
              <a:rPr sz="2000" spc="-10" dirty="0"/>
              <a:t>Earth</a:t>
            </a:r>
            <a:r>
              <a:rPr lang="en-AU" sz="2000" spc="-10" dirty="0"/>
              <a:t>, and each thing is important</a:t>
            </a:r>
            <a:endParaRPr sz="2000" spc="-10" dirty="0"/>
          </a:p>
          <a:p>
            <a:pPr marL="12700" marR="283845">
              <a:lnSpc>
                <a:spcPct val="100000"/>
              </a:lnSpc>
              <a:spcBef>
                <a:spcPts val="430"/>
              </a:spcBef>
            </a:pPr>
            <a:r>
              <a:rPr sz="2000" dirty="0"/>
              <a:t>We</a:t>
            </a:r>
            <a:r>
              <a:rPr sz="2000" spc="-30" dirty="0"/>
              <a:t> </a:t>
            </a:r>
            <a:r>
              <a:rPr sz="2000" dirty="0"/>
              <a:t>also</a:t>
            </a:r>
            <a:r>
              <a:rPr sz="2000" spc="-15" dirty="0"/>
              <a:t> </a:t>
            </a:r>
            <a:r>
              <a:rPr sz="2000" dirty="0"/>
              <a:t>look</a:t>
            </a:r>
            <a:r>
              <a:rPr sz="2000" spc="-20" dirty="0"/>
              <a:t> </a:t>
            </a:r>
            <a:r>
              <a:rPr sz="2000" dirty="0"/>
              <a:t>at</a:t>
            </a:r>
            <a:r>
              <a:rPr sz="2000" spc="-20" dirty="0"/>
              <a:t> </a:t>
            </a:r>
            <a:r>
              <a:rPr sz="2000" dirty="0"/>
              <a:t>pollution and</a:t>
            </a:r>
            <a:r>
              <a:rPr sz="2000" spc="-15" dirty="0"/>
              <a:t> </a:t>
            </a:r>
            <a:r>
              <a:rPr sz="2000" dirty="0"/>
              <a:t>how</a:t>
            </a:r>
            <a:r>
              <a:rPr sz="2000" spc="-25" dirty="0"/>
              <a:t> </a:t>
            </a:r>
            <a:r>
              <a:rPr sz="2000" dirty="0"/>
              <a:t>it</a:t>
            </a:r>
            <a:r>
              <a:rPr sz="2000" spc="-15" dirty="0"/>
              <a:t> </a:t>
            </a:r>
            <a:r>
              <a:rPr sz="2000" dirty="0"/>
              <a:t>affects</a:t>
            </a:r>
            <a:r>
              <a:rPr sz="2000" spc="-25" dirty="0"/>
              <a:t> </a:t>
            </a:r>
            <a:r>
              <a:rPr sz="2000" dirty="0"/>
              <a:t>the</a:t>
            </a:r>
            <a:r>
              <a:rPr sz="2000" spc="-25" dirty="0"/>
              <a:t> </a:t>
            </a:r>
            <a:r>
              <a:rPr sz="2000" spc="-10" dirty="0"/>
              <a:t>Earth’s </a:t>
            </a:r>
            <a:r>
              <a:rPr sz="2000" dirty="0"/>
              <a:t>systems.</a:t>
            </a:r>
            <a:r>
              <a:rPr sz="2000" spc="-15" dirty="0"/>
              <a:t> </a:t>
            </a:r>
            <a:r>
              <a:rPr sz="2000" dirty="0"/>
              <a:t>Part</a:t>
            </a:r>
            <a:r>
              <a:rPr sz="2000" spc="-20" dirty="0"/>
              <a:t> </a:t>
            </a:r>
            <a:r>
              <a:rPr sz="2000" dirty="0"/>
              <a:t>of</a:t>
            </a:r>
            <a:r>
              <a:rPr sz="2000" spc="-20" dirty="0"/>
              <a:t> </a:t>
            </a:r>
            <a:r>
              <a:rPr sz="2000" dirty="0"/>
              <a:t>this</a:t>
            </a:r>
            <a:r>
              <a:rPr sz="2000" spc="-25" dirty="0"/>
              <a:t> </a:t>
            </a:r>
            <a:r>
              <a:rPr sz="2000" dirty="0"/>
              <a:t>is</a:t>
            </a:r>
            <a:r>
              <a:rPr sz="2000" spc="-25" dirty="0"/>
              <a:t> </a:t>
            </a:r>
            <a:r>
              <a:rPr sz="2000" dirty="0"/>
              <a:t>monitoring</a:t>
            </a:r>
            <a:r>
              <a:rPr sz="2000" spc="-15" dirty="0"/>
              <a:t> </a:t>
            </a:r>
            <a:r>
              <a:rPr sz="2000" dirty="0"/>
              <a:t>and</a:t>
            </a:r>
            <a:r>
              <a:rPr sz="2000" spc="-20" dirty="0"/>
              <a:t> </a:t>
            </a:r>
            <a:r>
              <a:rPr sz="2000" dirty="0"/>
              <a:t>managing</a:t>
            </a:r>
            <a:r>
              <a:rPr sz="2000" spc="-5" dirty="0"/>
              <a:t> </a:t>
            </a:r>
            <a:r>
              <a:rPr sz="2000" spc="-10" dirty="0"/>
              <a:t>pollution.</a:t>
            </a:r>
            <a:r>
              <a:rPr lang="en-AU" sz="2000" spc="-10" dirty="0"/>
              <a:t>, including water testing at the Goulburn River.</a:t>
            </a:r>
            <a:endParaRPr sz="2000" spc="-10" dirty="0"/>
          </a:p>
          <a:p>
            <a:pPr marL="12700" marR="103505">
              <a:lnSpc>
                <a:spcPct val="100000"/>
              </a:lnSpc>
              <a:spcBef>
                <a:spcPts val="430"/>
              </a:spcBef>
            </a:pPr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3.</a:t>
            </a:r>
            <a:r>
              <a:rPr spc="-70" dirty="0">
                <a:latin typeface="Times New Roman"/>
                <a:cs typeface="Times New Roman"/>
              </a:rPr>
              <a:t> </a:t>
            </a:r>
            <a:r>
              <a:rPr spc="-25" dirty="0"/>
              <a:t>Unit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40" dirty="0"/>
              <a:t>3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30" dirty="0"/>
              <a:t>and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50" dirty="0"/>
              <a:t>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9568" rIns="0" bIns="0" rtlCol="0">
            <a:spAutoFit/>
          </a:bodyPr>
          <a:lstStyle/>
          <a:p>
            <a:pPr marL="327660" marR="17780">
              <a:lnSpc>
                <a:spcPct val="100000"/>
              </a:lnSpc>
              <a:spcBef>
                <a:spcPts val="100"/>
              </a:spcBef>
            </a:pPr>
            <a:r>
              <a:rPr dirty="0"/>
              <a:t>In</a:t>
            </a:r>
            <a:r>
              <a:rPr spc="-25" dirty="0"/>
              <a:t> </a:t>
            </a:r>
            <a:r>
              <a:rPr dirty="0"/>
              <a:t>Unit</a:t>
            </a:r>
            <a:r>
              <a:rPr spc="-20" dirty="0"/>
              <a:t> </a:t>
            </a:r>
            <a:r>
              <a:rPr dirty="0"/>
              <a:t>3</a:t>
            </a:r>
            <a:r>
              <a:rPr spc="-20" dirty="0"/>
              <a:t> </a:t>
            </a:r>
            <a:r>
              <a:rPr dirty="0"/>
              <a:t>&amp;</a:t>
            </a:r>
            <a:r>
              <a:rPr spc="-25" dirty="0"/>
              <a:t> </a:t>
            </a:r>
            <a:r>
              <a:rPr dirty="0"/>
              <a:t>4</a:t>
            </a:r>
            <a:r>
              <a:rPr spc="-20" dirty="0"/>
              <a:t> </a:t>
            </a:r>
            <a:r>
              <a:rPr dirty="0"/>
              <a:t>we</a:t>
            </a:r>
            <a:r>
              <a:rPr spc="10" dirty="0"/>
              <a:t> </a:t>
            </a:r>
            <a:r>
              <a:rPr dirty="0"/>
              <a:t>look</a:t>
            </a:r>
            <a:r>
              <a:rPr spc="-5" dirty="0"/>
              <a:t> </a:t>
            </a:r>
            <a:r>
              <a:rPr dirty="0"/>
              <a:t>further</a:t>
            </a:r>
            <a:r>
              <a:rPr spc="-20" dirty="0"/>
              <a:t> </a:t>
            </a:r>
            <a:r>
              <a:rPr dirty="0"/>
              <a:t>into</a:t>
            </a:r>
            <a:r>
              <a:rPr spc="-25" dirty="0"/>
              <a:t> </a:t>
            </a:r>
            <a:r>
              <a:rPr dirty="0"/>
              <a:t>Biodiversity</a:t>
            </a:r>
            <a:r>
              <a:rPr spc="-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why</a:t>
            </a:r>
            <a:r>
              <a:rPr spc="15" dirty="0"/>
              <a:t> </a:t>
            </a:r>
            <a:r>
              <a:rPr dirty="0"/>
              <a:t>it</a:t>
            </a:r>
            <a:r>
              <a:rPr spc="-25" dirty="0"/>
              <a:t> is </a:t>
            </a:r>
            <a:r>
              <a:rPr dirty="0"/>
              <a:t>important</a:t>
            </a:r>
            <a:r>
              <a:rPr spc="-1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how</a:t>
            </a:r>
            <a:r>
              <a:rPr spc="-20" dirty="0"/>
              <a:t> </a:t>
            </a:r>
            <a:r>
              <a:rPr dirty="0"/>
              <a:t>we</a:t>
            </a:r>
            <a:r>
              <a:rPr spc="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develop</a:t>
            </a:r>
            <a:r>
              <a:rPr spc="-20" dirty="0"/>
              <a:t> </a:t>
            </a:r>
            <a:r>
              <a:rPr dirty="0"/>
              <a:t>our</a:t>
            </a:r>
            <a:r>
              <a:rPr spc="-15" dirty="0"/>
              <a:t> </a:t>
            </a:r>
            <a:r>
              <a:rPr dirty="0"/>
              <a:t>world</a:t>
            </a:r>
            <a:r>
              <a:rPr spc="15" dirty="0"/>
              <a:t> </a:t>
            </a:r>
            <a:r>
              <a:rPr dirty="0"/>
              <a:t>but</a:t>
            </a:r>
            <a:r>
              <a:rPr spc="-25" dirty="0"/>
              <a:t> </a:t>
            </a:r>
            <a:r>
              <a:rPr spc="-10" dirty="0"/>
              <a:t>maintain biodiversity.</a:t>
            </a:r>
          </a:p>
          <a:p>
            <a:pPr marL="327660" marR="5080">
              <a:lnSpc>
                <a:spcPct val="100000"/>
              </a:lnSpc>
              <a:spcBef>
                <a:spcPts val="430"/>
              </a:spcBef>
            </a:pPr>
            <a:r>
              <a:rPr dirty="0"/>
              <a:t>Finally</a:t>
            </a:r>
            <a:r>
              <a:rPr spc="-15" dirty="0"/>
              <a:t> </a:t>
            </a:r>
            <a:r>
              <a:rPr dirty="0"/>
              <a:t>we</a:t>
            </a:r>
            <a:r>
              <a:rPr spc="5" dirty="0"/>
              <a:t> </a:t>
            </a:r>
            <a:r>
              <a:rPr dirty="0"/>
              <a:t>look</a:t>
            </a:r>
            <a:r>
              <a:rPr spc="-15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impact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different</a:t>
            </a:r>
            <a:r>
              <a:rPr spc="-20" dirty="0"/>
              <a:t> </a:t>
            </a:r>
            <a:r>
              <a:rPr dirty="0"/>
              <a:t>types</a:t>
            </a:r>
            <a:r>
              <a:rPr spc="-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energy </a:t>
            </a:r>
            <a:r>
              <a:rPr dirty="0"/>
              <a:t>sources.</a:t>
            </a:r>
            <a:r>
              <a:rPr spc="-5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good,</a:t>
            </a:r>
            <a:r>
              <a:rPr spc="-2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bad</a:t>
            </a:r>
            <a:r>
              <a:rPr spc="-2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ugly.</a:t>
            </a:r>
            <a:r>
              <a:rPr dirty="0"/>
              <a:t> We</a:t>
            </a:r>
            <a:r>
              <a:rPr spc="-30" dirty="0"/>
              <a:t> </a:t>
            </a:r>
            <a:r>
              <a:rPr dirty="0"/>
              <a:t>finish</a:t>
            </a:r>
            <a:r>
              <a:rPr spc="-30" dirty="0"/>
              <a:t> </a:t>
            </a:r>
            <a:r>
              <a:rPr dirty="0"/>
              <a:t>this</a:t>
            </a:r>
            <a:r>
              <a:rPr spc="-25" dirty="0"/>
              <a:t> by </a:t>
            </a:r>
            <a:r>
              <a:rPr dirty="0"/>
              <a:t>deciding</a:t>
            </a:r>
            <a:r>
              <a:rPr spc="-15" dirty="0"/>
              <a:t> </a:t>
            </a:r>
            <a:r>
              <a:rPr dirty="0"/>
              <a:t>on</a:t>
            </a:r>
            <a:r>
              <a:rPr spc="-25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dirty="0"/>
              <a:t>sustainable</a:t>
            </a:r>
            <a:r>
              <a:rPr spc="-5" dirty="0"/>
              <a:t> </a:t>
            </a:r>
            <a:r>
              <a:rPr dirty="0"/>
              <a:t>mix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energy</a:t>
            </a:r>
            <a:r>
              <a:rPr spc="-5" dirty="0"/>
              <a:t> </a:t>
            </a:r>
            <a:r>
              <a:rPr spc="-10" dirty="0"/>
              <a:t>sources.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39" y="3781044"/>
            <a:ext cx="3947159" cy="263804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4663" y="1419859"/>
            <a:ext cx="36468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5" dirty="0">
                <a:solidFill>
                  <a:srgbClr val="003299"/>
                </a:solidFill>
              </a:rPr>
              <a:t>Why</a:t>
            </a:r>
            <a:r>
              <a:rPr spc="-30" dirty="0">
                <a:solidFill>
                  <a:srgbClr val="003299"/>
                </a:solidFill>
                <a:latin typeface="Times New Roman"/>
                <a:cs typeface="Times New Roman"/>
              </a:rPr>
              <a:t> </a:t>
            </a:r>
            <a:r>
              <a:rPr spc="-110" dirty="0">
                <a:solidFill>
                  <a:srgbClr val="003299"/>
                </a:solidFill>
              </a:rPr>
              <a:t>you</a:t>
            </a:r>
            <a:r>
              <a:rPr spc="-40" dirty="0">
                <a:solidFill>
                  <a:srgbClr val="003299"/>
                </a:solidFill>
                <a:latin typeface="Times New Roman"/>
                <a:cs typeface="Times New Roman"/>
              </a:rPr>
              <a:t> </a:t>
            </a:r>
            <a:r>
              <a:rPr spc="-105" dirty="0">
                <a:solidFill>
                  <a:srgbClr val="003299"/>
                </a:solidFill>
              </a:rPr>
              <a:t>should</a:t>
            </a:r>
            <a:r>
              <a:rPr spc="-35" dirty="0">
                <a:solidFill>
                  <a:srgbClr val="003299"/>
                </a:solidFill>
                <a:latin typeface="Times New Roman"/>
                <a:cs typeface="Times New Roman"/>
              </a:rPr>
              <a:t> </a:t>
            </a:r>
            <a:r>
              <a:rPr spc="-105" dirty="0">
                <a:solidFill>
                  <a:srgbClr val="003299"/>
                </a:solidFill>
              </a:rPr>
              <a:t>select</a:t>
            </a:r>
            <a:r>
              <a:rPr spc="-50" dirty="0">
                <a:solidFill>
                  <a:srgbClr val="003299"/>
                </a:solidFill>
                <a:latin typeface="Times New Roman"/>
                <a:cs typeface="Times New Roman"/>
              </a:rPr>
              <a:t> </a:t>
            </a:r>
            <a:r>
              <a:rPr spc="-95" dirty="0">
                <a:solidFill>
                  <a:srgbClr val="003299"/>
                </a:solidFill>
              </a:rPr>
              <a:t>Enviro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5431" y="2119374"/>
            <a:ext cx="6069330" cy="35035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240" algn="just">
              <a:lnSpc>
                <a:spcPct val="100000"/>
              </a:lnSpc>
              <a:spcBef>
                <a:spcPts val="100"/>
              </a:spcBef>
            </a:pPr>
            <a:r>
              <a:rPr lang="en-AU" sz="1800" dirty="0">
                <a:solidFill>
                  <a:srgbClr val="3F3F3F"/>
                </a:solidFill>
                <a:latin typeface="Helvetica"/>
                <a:cs typeface="Helvetica"/>
              </a:rPr>
              <a:t>Every job in the world will soon have an Environmental Science slant. It is so important to have an understanding about what is happening to the Earth.</a:t>
            </a:r>
            <a:endParaRPr sz="1800" dirty="0">
              <a:latin typeface="Helvetica"/>
              <a:cs typeface="Helvetica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Studying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Environmental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Science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allows</a:t>
            </a:r>
            <a:r>
              <a:rPr sz="1800" spc="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you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to</a:t>
            </a:r>
            <a:r>
              <a:rPr sz="1800" spc="-5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work</a:t>
            </a:r>
            <a:r>
              <a:rPr sz="1800" spc="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in</a:t>
            </a:r>
            <a:r>
              <a:rPr sz="1800" spc="-4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the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CSIRO,</a:t>
            </a:r>
            <a:r>
              <a:rPr sz="1800" spc="-4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Federal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or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State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government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conducting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research,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managing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natural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resources,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managing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environmental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footprints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for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big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organisations, advise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policy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makers,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help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save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the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Great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Barrier</a:t>
            </a:r>
            <a:r>
              <a:rPr sz="1800" spc="-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Reef,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conduct</a:t>
            </a:r>
            <a:r>
              <a:rPr sz="1800" spc="-1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research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in</a:t>
            </a:r>
            <a:r>
              <a:rPr sz="1800" spc="-114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Antarctica,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work in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Ecotourism,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work for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Parks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and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10" dirty="0">
                <a:solidFill>
                  <a:srgbClr val="3F3F3F"/>
                </a:solidFill>
                <a:latin typeface="Helvetica"/>
                <a:cs typeface="Helvetica"/>
              </a:rPr>
              <a:t>Wildlife.</a:t>
            </a:r>
            <a:endParaRPr sz="18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860"/>
              </a:spcBef>
            </a:pPr>
            <a:endParaRPr sz="1800" dirty="0">
              <a:latin typeface="Helvetica"/>
              <a:cs typeface="Helvetica"/>
            </a:endParaRPr>
          </a:p>
          <a:p>
            <a:pPr marL="12700" marR="50101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HELP</a:t>
            </a:r>
            <a:r>
              <a:rPr sz="1800" spc="-5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SAVE</a:t>
            </a:r>
            <a:r>
              <a:rPr sz="1800" spc="-6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THE</a:t>
            </a:r>
            <a:r>
              <a:rPr sz="1800" spc="-4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PLANET</a:t>
            </a:r>
            <a:r>
              <a:rPr sz="1800" spc="-5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–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IT’S</a:t>
            </a:r>
            <a:r>
              <a:rPr sz="1800" spc="-7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THE</a:t>
            </a:r>
            <a:r>
              <a:rPr sz="1800" spc="-35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ONLY</a:t>
            </a:r>
            <a:r>
              <a:rPr sz="1800" spc="-6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dirty="0">
                <a:solidFill>
                  <a:srgbClr val="3F3F3F"/>
                </a:solidFill>
                <a:latin typeface="Helvetica"/>
                <a:cs typeface="Helvetica"/>
              </a:rPr>
              <a:t>ONE</a:t>
            </a:r>
            <a:r>
              <a:rPr sz="1800" spc="-30" dirty="0">
                <a:solidFill>
                  <a:srgbClr val="3F3F3F"/>
                </a:solidFill>
                <a:latin typeface="Helvetica"/>
                <a:cs typeface="Helvetica"/>
              </a:rPr>
              <a:t> </a:t>
            </a:r>
            <a:r>
              <a:rPr sz="1800" spc="-25" dirty="0">
                <a:solidFill>
                  <a:srgbClr val="3F3F3F"/>
                </a:solidFill>
                <a:latin typeface="Helvetica"/>
                <a:cs typeface="Helvetica"/>
              </a:rPr>
              <a:t>WE </a:t>
            </a:r>
            <a:r>
              <a:rPr sz="1800" spc="-20" dirty="0">
                <a:solidFill>
                  <a:srgbClr val="3F3F3F"/>
                </a:solidFill>
                <a:latin typeface="Helvetica"/>
                <a:cs typeface="Helvetica"/>
              </a:rPr>
              <a:t>HAVE</a:t>
            </a:r>
            <a:endParaRPr sz="1800" dirty="0">
              <a:latin typeface="Helvetica"/>
              <a:cs typeface="Helvetic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7811" y="5512308"/>
            <a:ext cx="3704844" cy="122986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Seymour</a:t>
            </a:r>
            <a:r>
              <a:rPr spc="-45" dirty="0">
                <a:latin typeface="Times New Roman"/>
                <a:cs typeface="Times New Roman"/>
              </a:rPr>
              <a:t> </a:t>
            </a:r>
            <a:r>
              <a:rPr spc="-85" dirty="0"/>
              <a:t>College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spc="150" dirty="0"/>
              <a:t>/</a:t>
            </a:r>
            <a:r>
              <a:rPr spc="-40" dirty="0">
                <a:latin typeface="Times New Roman"/>
                <a:cs typeface="Times New Roman"/>
              </a:rPr>
              <a:t> </a:t>
            </a: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889D23F50940A2E7C1699B9D5704" ma:contentTypeVersion="34" ma:contentTypeDescription="Create a new document." ma:contentTypeScope="" ma:versionID="a7d8a96b7968874130656cd4d68ad08e">
  <xsd:schema xmlns:xsd="http://www.w3.org/2001/XMLSchema" xmlns:xs="http://www.w3.org/2001/XMLSchema" xmlns:p="http://schemas.microsoft.com/office/2006/metadata/properties" xmlns:ns3="e732605a-1a3b-481a-9198-09fc58194257" xmlns:ns4="13334aaa-22ab-484d-b24e-3549a66302d0" targetNamespace="http://schemas.microsoft.com/office/2006/metadata/properties" ma:root="true" ma:fieldsID="ed74497097f438abdff7943aa11ccb4e" ns3:_="" ns4:_="">
    <xsd:import namespace="e732605a-1a3b-481a-9198-09fc58194257"/>
    <xsd:import namespace="13334aaa-22ab-484d-b24e-3549a66302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2605a-1a3b-481a-9198-09fc58194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4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34aaa-22ab-484d-b24e-3549a66302d0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e732605a-1a3b-481a-9198-09fc58194257" xsi:nil="true"/>
    <Invited_Teachers xmlns="e732605a-1a3b-481a-9198-09fc58194257" xsi:nil="true"/>
    <Invited_Students xmlns="e732605a-1a3b-481a-9198-09fc58194257" xsi:nil="true"/>
    <Math_Settings xmlns="e732605a-1a3b-481a-9198-09fc58194257" xsi:nil="true"/>
    <Has_Teacher_Only_SectionGroup xmlns="e732605a-1a3b-481a-9198-09fc58194257" xsi:nil="true"/>
    <LMS_Mappings xmlns="e732605a-1a3b-481a-9198-09fc58194257" xsi:nil="true"/>
    <Teachers xmlns="e732605a-1a3b-481a-9198-09fc58194257">
      <UserInfo>
        <DisplayName/>
        <AccountId xsi:nil="true"/>
        <AccountType/>
      </UserInfo>
    </Teachers>
    <Templates xmlns="e732605a-1a3b-481a-9198-09fc58194257" xsi:nil="true"/>
    <CultureName xmlns="e732605a-1a3b-481a-9198-09fc58194257" xsi:nil="true"/>
    <Owner xmlns="e732605a-1a3b-481a-9198-09fc58194257">
      <UserInfo>
        <DisplayName/>
        <AccountId xsi:nil="true"/>
        <AccountType/>
      </UserInfo>
    </Owner>
    <TeamsChannelId xmlns="e732605a-1a3b-481a-9198-09fc58194257" xsi:nil="true"/>
    <NotebookType xmlns="e732605a-1a3b-481a-9198-09fc58194257" xsi:nil="true"/>
    <FolderType xmlns="e732605a-1a3b-481a-9198-09fc58194257" xsi:nil="true"/>
    <Students xmlns="e732605a-1a3b-481a-9198-09fc58194257">
      <UserInfo>
        <DisplayName/>
        <AccountId xsi:nil="true"/>
        <AccountType/>
      </UserInfo>
    </Students>
    <Student_Groups xmlns="e732605a-1a3b-481a-9198-09fc58194257">
      <UserInfo>
        <DisplayName/>
        <AccountId xsi:nil="true"/>
        <AccountType/>
      </UserInfo>
    </Student_Groups>
    <Distribution_Groups xmlns="e732605a-1a3b-481a-9198-09fc58194257" xsi:nil="true"/>
    <DefaultSectionNames xmlns="e732605a-1a3b-481a-9198-09fc58194257" xsi:nil="true"/>
    <Is_Collaboration_Space_Locked xmlns="e732605a-1a3b-481a-9198-09fc58194257" xsi:nil="true"/>
    <_activity xmlns="e732605a-1a3b-481a-9198-09fc58194257" xsi:nil="true"/>
    <IsNotebookLocked xmlns="e732605a-1a3b-481a-9198-09fc58194257" xsi:nil="true"/>
    <Self_Registration_Enabled xmlns="e732605a-1a3b-481a-9198-09fc58194257" xsi:nil="true"/>
  </documentManagement>
</p:properties>
</file>

<file path=customXml/itemProps1.xml><?xml version="1.0" encoding="utf-8"?>
<ds:datastoreItem xmlns:ds="http://schemas.openxmlformats.org/officeDocument/2006/customXml" ds:itemID="{E11420CD-873C-4491-A228-EEE242FB5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1338E6-F9BA-4553-B828-1CE5057FF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2605a-1a3b-481a-9198-09fc58194257"/>
    <ds:schemaRef ds:uri="13334aaa-22ab-484d-b24e-3549a6630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BFB1A3-2D48-4600-A99F-E96AF331A85F}">
  <ds:schemaRefs>
    <ds:schemaRef ds:uri="13334aaa-22ab-484d-b24e-3549a66302d0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e732605a-1a3b-481a-9198-09fc581942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317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Helvetica</vt:lpstr>
      <vt:lpstr>Times New Roman</vt:lpstr>
      <vt:lpstr>Office Theme</vt:lpstr>
      <vt:lpstr>Environmental Science</vt:lpstr>
      <vt:lpstr>1. Environmental Science Overview</vt:lpstr>
      <vt:lpstr>2. Unit 1 and 2</vt:lpstr>
      <vt:lpstr>3. Unit 3 and 4</vt:lpstr>
      <vt:lpstr>Why you should select Enviro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SeymourPowerPoint Environmental Science (2)</dc:title>
  <dc:creator>jking</dc:creator>
  <cp:lastModifiedBy>James King 2</cp:lastModifiedBy>
  <cp:revision>1</cp:revision>
  <dcterms:created xsi:type="dcterms:W3CDTF">2024-07-24T00:01:24Z</dcterms:created>
  <dcterms:modified xsi:type="dcterms:W3CDTF">2024-07-25T22:51:06Z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2020-08-10T00:00:00Z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2024-07-24T00:00:00Z</vt:filetime>
  </property>
  <property fmtid="{D5CDD505-2E9C-101B-9397-08002B2CF9AE}" pid="5" name="Producer">
    <vt:lpwstr>GPL Ghostscript 9.06</vt:lpwstr>
  </property>
  <property fmtid="{D5CDD505-2E9C-101B-9397-08002B2CF9AE}" pid="6" name="ContentTypeId">
    <vt:lpwstr>0x0101000BF6889D23F50940A2E7C1699B9D5704</vt:lpwstr>
  </property>
</Properties>
</file>