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3" r:id="rId2"/>
  </p:sldMasterIdLst>
  <p:sldIdLst>
    <p:sldId id="260" r:id="rId3"/>
    <p:sldId id="266" r:id="rId4"/>
    <p:sldId id="259" r:id="rId5"/>
    <p:sldId id="262" r:id="rId6"/>
    <p:sldId id="263"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C862"/>
    <a:srgbClr val="990066"/>
    <a:srgbClr val="5BC08D"/>
    <a:srgbClr val="003399"/>
    <a:srgbClr val="0066CC"/>
    <a:srgbClr val="0033FF"/>
    <a:srgbClr val="66CC00"/>
    <a:srgbClr val="00CCFF"/>
    <a:srgbClr val="00CC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1533129" cy="498768"/>
          </a:xfrm>
          <a:prstGeom prst="rect">
            <a:avLst/>
          </a:prstGeom>
        </p:spPr>
        <p:txBody>
          <a:bodyPr/>
          <a:lstStyle>
            <a:lvl1pPr algn="l">
              <a:defRPr sz="2400">
                <a:solidFill>
                  <a:srgbClr val="00CCFF"/>
                </a:solidFill>
                <a:latin typeface="Museo 700"/>
              </a:defRPr>
            </a:lvl1pPr>
          </a:lstStyle>
          <a:p>
            <a:r>
              <a:rPr lang="en-AU" dirty="0"/>
              <a:t>Contents</a:t>
            </a:r>
            <a:endParaRPr lang="en-US" dirty="0"/>
          </a:p>
        </p:txBody>
      </p:sp>
      <p:sp>
        <p:nvSpPr>
          <p:cNvPr id="3" name="Subtitle 2"/>
          <p:cNvSpPr>
            <a:spLocks noGrp="1"/>
          </p:cNvSpPr>
          <p:nvPr>
            <p:ph type="subTitle" idx="1" hasCustomPrompt="1"/>
          </p:nvPr>
        </p:nvSpPr>
        <p:spPr>
          <a:xfrm>
            <a:off x="1267628" y="1635787"/>
            <a:ext cx="6701114" cy="4194487"/>
          </a:xfrm>
          <a:prstGeom prst="rect">
            <a:avLst/>
          </a:prstGeom>
        </p:spPr>
        <p:txBody>
          <a:bodyPr/>
          <a:lstStyle>
            <a:lvl1pPr marL="342900" indent="-342900" algn="l">
              <a:buAutoNum type="arabicPeriod"/>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Seymour overview</a:t>
            </a:r>
          </a:p>
          <a:p>
            <a:r>
              <a:rPr lang="en-AU" dirty="0"/>
              <a:t>Chapter one title goes here</a:t>
            </a:r>
          </a:p>
          <a:p>
            <a:r>
              <a:rPr lang="en-AU" dirty="0"/>
              <a:t>Chapter two goes here</a:t>
            </a:r>
          </a:p>
          <a:p>
            <a:r>
              <a:rPr lang="en-AU" dirty="0"/>
              <a:t>Chapter three goes here</a:t>
            </a:r>
          </a:p>
          <a:p>
            <a:r>
              <a:rPr lang="en-AU" dirty="0"/>
              <a:t>Conclusion</a:t>
            </a:r>
            <a:endParaRPr lang="en-US" dirty="0"/>
          </a:p>
        </p:txBody>
      </p:sp>
    </p:spTree>
    <p:extLst>
      <p:ext uri="{BB962C8B-B14F-4D97-AF65-F5344CB8AC3E}">
        <p14:creationId xmlns:p14="http://schemas.microsoft.com/office/powerpoint/2010/main" val="289616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66CC00"/>
                </a:solidFill>
                <a:latin typeface="Museo 700"/>
              </a:defRPr>
            </a:lvl1pPr>
          </a:lstStyle>
          <a:p>
            <a:r>
              <a:rPr lang="en-AU" dirty="0"/>
              <a:t>1. Seymour overview</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2841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990066"/>
                </a:solidFill>
                <a:latin typeface="Museo 700"/>
              </a:defRPr>
            </a:lvl1pPr>
          </a:lstStyle>
          <a:p>
            <a:r>
              <a:rPr lang="en-AU" dirty="0"/>
              <a:t>2. Chapter one</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32588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003399"/>
                </a:solidFill>
                <a:latin typeface="Museo 700"/>
              </a:defRPr>
            </a:lvl1pPr>
          </a:lstStyle>
          <a:p>
            <a:r>
              <a:rPr lang="en-AU" dirty="0"/>
              <a:t>3. Chapter two</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89895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92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20949"/>
            <a:ext cx="7772400" cy="825874"/>
          </a:xfrm>
          <a:prstGeom prst="rect">
            <a:avLst/>
          </a:prstGeom>
        </p:spPr>
        <p:txBody>
          <a:bodyPr/>
          <a:lstStyle>
            <a:lvl1pPr>
              <a:defRPr sz="4600">
                <a:solidFill>
                  <a:schemeClr val="bg1"/>
                </a:solidFill>
                <a:latin typeface="Museo 700"/>
              </a:defRPr>
            </a:lvl1pPr>
          </a:lstStyle>
          <a:p>
            <a:r>
              <a:rPr lang="en-AU" dirty="0"/>
              <a:t>[Title to come here]</a:t>
            </a:r>
            <a:endParaRPr lang="en-US" dirty="0"/>
          </a:p>
        </p:txBody>
      </p:sp>
      <p:sp>
        <p:nvSpPr>
          <p:cNvPr id="3" name="Subtitle 2"/>
          <p:cNvSpPr>
            <a:spLocks noGrp="1"/>
          </p:cNvSpPr>
          <p:nvPr>
            <p:ph type="subTitle" idx="1" hasCustomPrompt="1"/>
          </p:nvPr>
        </p:nvSpPr>
        <p:spPr>
          <a:xfrm>
            <a:off x="1371600" y="2680915"/>
            <a:ext cx="6400800" cy="800206"/>
          </a:xfrm>
          <a:prstGeom prst="rect">
            <a:avLst/>
          </a:prstGeom>
        </p:spPr>
        <p:txBody>
          <a:bodyPr/>
          <a:lstStyle>
            <a:lvl1pPr marL="0" indent="0" algn="ctr">
              <a:buNone/>
              <a:defRPr sz="1900" b="0" i="0">
                <a:solidFill>
                  <a:schemeClr val="bg1"/>
                </a:solidFill>
                <a:latin typeface="Museo 300"/>
                <a:cs typeface="Museo 5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SUBTITLE TO COME HERE</a:t>
            </a:r>
            <a:endParaRPr lang="en-US" dirty="0"/>
          </a:p>
        </p:txBody>
      </p:sp>
      <p:cxnSp>
        <p:nvCxnSpPr>
          <p:cNvPr id="9" name="Straight Connector 8"/>
          <p:cNvCxnSpPr/>
          <p:nvPr userDrawn="1"/>
        </p:nvCxnSpPr>
        <p:spPr>
          <a:xfrm>
            <a:off x="351913" y="2608930"/>
            <a:ext cx="8407660" cy="0"/>
          </a:xfrm>
          <a:prstGeom prst="line">
            <a:avLst/>
          </a:prstGeom>
          <a:ln w="190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402415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eymourCollege_folder_follow_bPP.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019933" y="6044797"/>
            <a:ext cx="7146244" cy="828057"/>
          </a:xfrm>
          <a:prstGeom prst="rect">
            <a:avLst/>
          </a:prstGeom>
        </p:spPr>
      </p:pic>
      <p:sp>
        <p:nvSpPr>
          <p:cNvPr id="8" name="Rectangle 7"/>
          <p:cNvSpPr/>
          <p:nvPr userDrawn="1"/>
        </p:nvSpPr>
        <p:spPr>
          <a:xfrm>
            <a:off x="6520556" y="6349720"/>
            <a:ext cx="2385689" cy="307777"/>
          </a:xfrm>
          <a:prstGeom prst="rect">
            <a:avLst/>
          </a:prstGeom>
        </p:spPr>
        <p:txBody>
          <a:bodyPr wrap="square">
            <a:spAutoFit/>
          </a:bodyPr>
          <a:lstStyle/>
          <a:p>
            <a:pPr algn="r"/>
            <a:r>
              <a:rPr lang="en-US" sz="1400" b="0" i="0" dirty="0">
                <a:solidFill>
                  <a:schemeClr val="bg1"/>
                </a:solidFill>
                <a:latin typeface="Museo 700"/>
                <a:cs typeface="Museo 700"/>
              </a:rPr>
              <a:t>Seymour College / </a:t>
            </a:r>
            <a:fld id="{826E4AEB-A5AE-6146-806D-2627046A3A23}" type="slidenum">
              <a:rPr lang="en-US" sz="1400" b="0" i="0" smtClean="0">
                <a:solidFill>
                  <a:schemeClr val="bg1"/>
                </a:solidFill>
                <a:latin typeface="Museo 700"/>
                <a:cs typeface="Museo 700"/>
              </a:rPr>
              <a:pPr algn="r"/>
              <a:t>‹#›</a:t>
            </a:fld>
            <a:endParaRPr lang="en-US" sz="1400" b="0" i="0" dirty="0">
              <a:solidFill>
                <a:schemeClr val="bg1"/>
              </a:solidFill>
              <a:latin typeface="Museo 700"/>
              <a:cs typeface="Museo 700"/>
            </a:endParaRPr>
          </a:p>
        </p:txBody>
      </p:sp>
    </p:spTree>
    <p:extLst>
      <p:ext uri="{BB962C8B-B14F-4D97-AF65-F5344CB8AC3E}">
        <p14:creationId xmlns:p14="http://schemas.microsoft.com/office/powerpoint/2010/main" val="189870638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eymourCollege_folder_front_b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59300" cy="6539984"/>
          </a:xfrm>
          <a:prstGeom prst="rect">
            <a:avLst/>
          </a:prstGeom>
        </p:spPr>
      </p:pic>
    </p:spTree>
    <p:extLst>
      <p:ext uri="{BB962C8B-B14F-4D97-AF65-F5344CB8AC3E}">
        <p14:creationId xmlns:p14="http://schemas.microsoft.com/office/powerpoint/2010/main" val="3721117515"/>
      </p:ext>
    </p:extLst>
  </p:cSld>
  <p:clrMap bg1="lt1" tx1="dk1" bg2="lt2" tx2="dk2" accent1="accent1" accent2="accent2" accent3="accent3" accent4="accent4" accent5="accent5" accent6="accent6" hlink="hlink" folHlink="folHlink"/>
  <p:sldLayoutIdLst>
    <p:sldLayoutId id="214748366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mailto:abby.misiti@education.vic.gov.au"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5" y="1690544"/>
            <a:ext cx="8901545" cy="825874"/>
          </a:xfrm>
        </p:spPr>
        <p:txBody>
          <a:bodyPr/>
          <a:lstStyle/>
          <a:p>
            <a:r>
              <a:rPr lang="en-US" dirty="0"/>
              <a:t>Health &amp; Human Development</a:t>
            </a:r>
          </a:p>
        </p:txBody>
      </p:sp>
    </p:spTree>
    <p:extLst>
      <p:ext uri="{BB962C8B-B14F-4D97-AF65-F5344CB8AC3E}">
        <p14:creationId xmlns:p14="http://schemas.microsoft.com/office/powerpoint/2010/main" val="2834351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07818" y="208777"/>
            <a:ext cx="8478982" cy="498768"/>
          </a:xfrm>
        </p:spPr>
        <p:txBody>
          <a:bodyPr/>
          <a:lstStyle/>
          <a:p>
            <a:r>
              <a:rPr lang="en-AU" dirty="0"/>
              <a:t>If you are interested in: </a:t>
            </a:r>
            <a:br>
              <a:rPr lang="en-AU" dirty="0"/>
            </a:br>
            <a:r>
              <a:rPr lang="en-AU" i="1" dirty="0"/>
              <a:t>Nursing</a:t>
            </a:r>
            <a:br>
              <a:rPr lang="en-AU" i="1" dirty="0"/>
            </a:br>
            <a:r>
              <a:rPr lang="en-AU" i="1" dirty="0"/>
              <a:t>Dietician/Nutrition</a:t>
            </a:r>
            <a:br>
              <a:rPr lang="en-AU" i="1" dirty="0"/>
            </a:br>
            <a:r>
              <a:rPr lang="en-AU" i="1" dirty="0"/>
              <a:t>Allied Health Practices </a:t>
            </a:r>
            <a:br>
              <a:rPr lang="en-AU" i="1" dirty="0"/>
            </a:br>
            <a:r>
              <a:rPr lang="en-AU" i="1" dirty="0"/>
              <a:t>Education</a:t>
            </a:r>
            <a:br>
              <a:rPr lang="en-AU" i="1" dirty="0"/>
            </a:br>
            <a:r>
              <a:rPr lang="en-AU" i="1" dirty="0"/>
              <a:t>Health Science</a:t>
            </a:r>
            <a:br>
              <a:rPr lang="en-AU" i="1" dirty="0"/>
            </a:br>
            <a:r>
              <a:rPr lang="en-AU" i="1" dirty="0"/>
              <a:t>Health Promotion</a:t>
            </a:r>
            <a:br>
              <a:rPr lang="en-AU" i="1" dirty="0"/>
            </a:br>
            <a:r>
              <a:rPr lang="en-AU" i="1" dirty="0"/>
              <a:t>International studies and Aid</a:t>
            </a:r>
            <a:br>
              <a:rPr lang="en-AU" i="1" dirty="0"/>
            </a:br>
            <a:r>
              <a:rPr lang="en-AU" i="1" dirty="0"/>
              <a:t>Community Health Research</a:t>
            </a:r>
            <a:br>
              <a:rPr lang="en-AU" i="1" dirty="0"/>
            </a:br>
            <a:r>
              <a:rPr lang="en-AU" i="1" dirty="0"/>
              <a:t>Policy Development</a:t>
            </a:r>
            <a:br>
              <a:rPr lang="en-AU" i="1" dirty="0"/>
            </a:br>
            <a:r>
              <a:rPr lang="en-AU" i="1" dirty="0"/>
              <a:t>Humanitarian Aid Work</a:t>
            </a:r>
            <a:br>
              <a:rPr lang="en-AU" dirty="0"/>
            </a:br>
            <a:br>
              <a:rPr lang="en-AU" dirty="0"/>
            </a:br>
            <a:r>
              <a:rPr lang="en-AU" dirty="0"/>
              <a:t>Or maybe you are just keen to learn more about human development and your own health and wellbeing.</a:t>
            </a:r>
            <a:br>
              <a:rPr lang="en-AU" dirty="0"/>
            </a:br>
            <a:br>
              <a:rPr lang="en-AU" dirty="0"/>
            </a:br>
            <a:r>
              <a:rPr lang="en-AU" dirty="0"/>
              <a:t>Then this subject is for you!</a:t>
            </a:r>
          </a:p>
        </p:txBody>
      </p:sp>
      <p:pic>
        <p:nvPicPr>
          <p:cNvPr id="1026" name="Picture 2" descr="Free Animated Cliparts Health, Download Free Clip Art, Free Clip ..."/>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68983" y="593410"/>
            <a:ext cx="4017817" cy="3743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975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0445" y="1489183"/>
            <a:ext cx="9043555" cy="685024"/>
          </a:xfrm>
        </p:spPr>
        <p:txBody>
          <a:bodyPr/>
          <a:lstStyle/>
          <a:p>
            <a:r>
              <a:rPr lang="en-US" dirty="0">
                <a:solidFill>
                  <a:srgbClr val="5BC08D"/>
                </a:solidFill>
              </a:rPr>
              <a:t>You learn how </a:t>
            </a:r>
            <a:r>
              <a:rPr lang="en-US" sz="2800" dirty="0">
                <a:solidFill>
                  <a:srgbClr val="5BC08D"/>
                </a:solidFill>
              </a:rPr>
              <a:t>important</a:t>
            </a:r>
            <a:r>
              <a:rPr lang="en-US" dirty="0">
                <a:solidFill>
                  <a:srgbClr val="5BC08D"/>
                </a:solidFill>
              </a:rPr>
              <a:t> health and wellbeing is for yourself, your families, communities, the nation and the world.</a:t>
            </a:r>
          </a:p>
        </p:txBody>
      </p:sp>
      <p:sp>
        <p:nvSpPr>
          <p:cNvPr id="6" name="Title 3"/>
          <p:cNvSpPr txBox="1">
            <a:spLocks/>
          </p:cNvSpPr>
          <p:nvPr/>
        </p:nvSpPr>
        <p:spPr>
          <a:xfrm>
            <a:off x="100445" y="272543"/>
            <a:ext cx="7952509" cy="498768"/>
          </a:xfrm>
          <a:prstGeom prst="rect">
            <a:avLst/>
          </a:prstGeom>
        </p:spPr>
        <p:txBody>
          <a:bodyPr/>
          <a:lstStyle>
            <a:lvl1pPr algn="l" defTabSz="457200" rtl="0" eaLnBrk="1" latinLnBrk="0" hangingPunct="1">
              <a:spcBef>
                <a:spcPct val="0"/>
              </a:spcBef>
              <a:buNone/>
              <a:defRPr sz="2400" kern="1200">
                <a:solidFill>
                  <a:srgbClr val="66CC00"/>
                </a:solidFill>
                <a:latin typeface="Museo 700"/>
                <a:ea typeface="+mj-ea"/>
                <a:cs typeface="+mj-cs"/>
              </a:defRPr>
            </a:lvl1pPr>
          </a:lstStyle>
          <a:p>
            <a:r>
              <a:rPr lang="en-US" b="1" dirty="0"/>
              <a:t>VCE Health &amp; Human Development provides students with a broad understanding of </a:t>
            </a:r>
            <a:r>
              <a:rPr lang="en-US" sz="2800" b="1" dirty="0"/>
              <a:t>health and wellbeing.</a:t>
            </a:r>
            <a:endParaRPr lang="en-US" b="1" dirty="0"/>
          </a:p>
        </p:txBody>
      </p:sp>
      <p:sp>
        <p:nvSpPr>
          <p:cNvPr id="7" name="Title 3"/>
          <p:cNvSpPr txBox="1">
            <a:spLocks/>
          </p:cNvSpPr>
          <p:nvPr/>
        </p:nvSpPr>
        <p:spPr>
          <a:xfrm>
            <a:off x="100445" y="2528771"/>
            <a:ext cx="5815446" cy="498768"/>
          </a:xfrm>
          <a:prstGeom prst="rect">
            <a:avLst/>
          </a:prstGeom>
        </p:spPr>
        <p:txBody>
          <a:bodyPr/>
          <a:lstStyle>
            <a:lvl1pPr algn="l" defTabSz="457200" rtl="0" eaLnBrk="1" latinLnBrk="0" hangingPunct="1">
              <a:spcBef>
                <a:spcPct val="0"/>
              </a:spcBef>
              <a:buNone/>
              <a:defRPr sz="2400" kern="1200">
                <a:solidFill>
                  <a:srgbClr val="66CC00"/>
                </a:solidFill>
                <a:latin typeface="Museo 700"/>
                <a:ea typeface="+mj-ea"/>
                <a:cs typeface="+mj-cs"/>
              </a:defRPr>
            </a:lvl1pPr>
          </a:lstStyle>
          <a:p>
            <a:r>
              <a:rPr lang="en-US" dirty="0"/>
              <a:t>We explore </a:t>
            </a:r>
            <a:r>
              <a:rPr lang="en-US" sz="2800" dirty="0"/>
              <a:t>factors</a:t>
            </a:r>
            <a:r>
              <a:rPr lang="en-US" dirty="0"/>
              <a:t> that can improve or be a risk to our health. </a:t>
            </a:r>
          </a:p>
        </p:txBody>
      </p:sp>
      <p:sp>
        <p:nvSpPr>
          <p:cNvPr id="8" name="Title 3"/>
          <p:cNvSpPr txBox="1">
            <a:spLocks/>
          </p:cNvSpPr>
          <p:nvPr/>
        </p:nvSpPr>
        <p:spPr>
          <a:xfrm>
            <a:off x="900546" y="4683793"/>
            <a:ext cx="7952509" cy="498768"/>
          </a:xfrm>
          <a:prstGeom prst="rect">
            <a:avLst/>
          </a:prstGeom>
        </p:spPr>
        <p:txBody>
          <a:bodyPr/>
          <a:lstStyle>
            <a:lvl1pPr algn="l" defTabSz="457200" rtl="0" eaLnBrk="1" latinLnBrk="0" hangingPunct="1">
              <a:spcBef>
                <a:spcPct val="0"/>
              </a:spcBef>
              <a:buNone/>
              <a:defRPr sz="2400" kern="1200">
                <a:solidFill>
                  <a:srgbClr val="66CC00"/>
                </a:solidFill>
                <a:latin typeface="Museo 700"/>
                <a:ea typeface="+mj-ea"/>
                <a:cs typeface="+mj-cs"/>
              </a:defRPr>
            </a:lvl1pPr>
          </a:lstStyle>
          <a:p>
            <a:pPr algn="r"/>
            <a:endParaRPr lang="en-US" dirty="0">
              <a:solidFill>
                <a:srgbClr val="5BC08D"/>
              </a:solidFill>
            </a:endParaRPr>
          </a:p>
        </p:txBody>
      </p:sp>
      <p:sp>
        <p:nvSpPr>
          <p:cNvPr id="9" name="Title 3"/>
          <p:cNvSpPr txBox="1">
            <a:spLocks/>
          </p:cNvSpPr>
          <p:nvPr/>
        </p:nvSpPr>
        <p:spPr>
          <a:xfrm>
            <a:off x="290945" y="3457817"/>
            <a:ext cx="8562108" cy="1225976"/>
          </a:xfrm>
          <a:prstGeom prst="rect">
            <a:avLst/>
          </a:prstGeom>
        </p:spPr>
        <p:txBody>
          <a:bodyPr/>
          <a:lstStyle>
            <a:lvl1pPr algn="l" defTabSz="457200" rtl="0" eaLnBrk="1" latinLnBrk="0" hangingPunct="1">
              <a:spcBef>
                <a:spcPct val="0"/>
              </a:spcBef>
              <a:buNone/>
              <a:defRPr sz="2400" kern="1200">
                <a:solidFill>
                  <a:srgbClr val="66CC00"/>
                </a:solidFill>
                <a:latin typeface="Museo 700"/>
                <a:ea typeface="+mj-ea"/>
                <a:cs typeface="+mj-cs"/>
              </a:defRPr>
            </a:lvl1pPr>
          </a:lstStyle>
          <a:p>
            <a:r>
              <a:rPr lang="en-US" dirty="0">
                <a:solidFill>
                  <a:srgbClr val="5BC08D"/>
                </a:solidFill>
              </a:rPr>
              <a:t>It also improves your </a:t>
            </a:r>
            <a:r>
              <a:rPr lang="en-US" sz="2800" dirty="0">
                <a:solidFill>
                  <a:srgbClr val="5BC08D"/>
                </a:solidFill>
              </a:rPr>
              <a:t>health literacy</a:t>
            </a:r>
            <a:r>
              <a:rPr lang="en-US" dirty="0">
                <a:solidFill>
                  <a:srgbClr val="5BC08D"/>
                </a:solidFill>
              </a:rPr>
              <a:t>, so you can understand health information, know how to improve health and also evaluate different healthcare initiatives and interventions.  </a:t>
            </a:r>
            <a:r>
              <a:rPr lang="en-AU" dirty="0">
                <a:latin typeface="Calibri" panose="020F0502020204030204" pitchFamily="34" charset="0"/>
                <a:ea typeface="Calibri" panose="020F0502020204030204" pitchFamily="34" charset="0"/>
                <a:cs typeface="Times New Roman" panose="02020603050405020304" pitchFamily="18" charset="0"/>
              </a:rPr>
              <a:t> </a:t>
            </a:r>
          </a:p>
          <a:p>
            <a:pPr algn="r"/>
            <a:endParaRPr lang="en-US" dirty="0">
              <a:solidFill>
                <a:srgbClr val="5BC08D"/>
              </a:solidFill>
            </a:endParaRPr>
          </a:p>
        </p:txBody>
      </p:sp>
      <p:sp>
        <p:nvSpPr>
          <p:cNvPr id="10" name="Title 3"/>
          <p:cNvSpPr txBox="1">
            <a:spLocks/>
          </p:cNvSpPr>
          <p:nvPr/>
        </p:nvSpPr>
        <p:spPr>
          <a:xfrm>
            <a:off x="252845" y="5182561"/>
            <a:ext cx="7800109" cy="498768"/>
          </a:xfrm>
          <a:prstGeom prst="rect">
            <a:avLst/>
          </a:prstGeom>
        </p:spPr>
        <p:txBody>
          <a:bodyPr/>
          <a:lstStyle>
            <a:lvl1pPr algn="l" defTabSz="457200" rtl="0" eaLnBrk="1" latinLnBrk="0" hangingPunct="1">
              <a:spcBef>
                <a:spcPct val="0"/>
              </a:spcBef>
              <a:buNone/>
              <a:defRPr sz="2400" kern="1200">
                <a:solidFill>
                  <a:srgbClr val="66CC00"/>
                </a:solidFill>
                <a:latin typeface="Museo 700"/>
                <a:ea typeface="+mj-ea"/>
                <a:cs typeface="+mj-cs"/>
              </a:defRPr>
            </a:lvl1pPr>
          </a:lstStyle>
          <a:p>
            <a:r>
              <a:rPr lang="en-AU" b="1" dirty="0">
                <a:latin typeface="Museo 700" panose="02000000000000000000" pitchFamily="50" charset="0"/>
                <a:ea typeface="Calibri" panose="020F0502020204030204" pitchFamily="34" charset="0"/>
                <a:cs typeface="Times New Roman" panose="02020603050405020304" pitchFamily="18" charset="0"/>
              </a:rPr>
              <a:t>You will take these skills with you when you leave school and it will help you lead a </a:t>
            </a:r>
            <a:r>
              <a:rPr lang="en-AU" sz="2800" b="1" dirty="0">
                <a:latin typeface="Museo 700" panose="02000000000000000000" pitchFamily="50" charset="0"/>
                <a:ea typeface="Calibri" panose="020F0502020204030204" pitchFamily="34" charset="0"/>
                <a:cs typeface="Times New Roman" panose="02020603050405020304" pitchFamily="18" charset="0"/>
              </a:rPr>
              <a:t>healthy life</a:t>
            </a:r>
            <a:r>
              <a:rPr lang="en-AU" b="1" dirty="0">
                <a:latin typeface="Museo 700" panose="02000000000000000000" pitchFamily="50" charset="0"/>
                <a:ea typeface="Calibri" panose="020F0502020204030204" pitchFamily="34" charset="0"/>
                <a:cs typeface="Times New Roman" panose="02020603050405020304" pitchFamily="18" charset="0"/>
              </a:rPr>
              <a:t>. </a:t>
            </a:r>
          </a:p>
          <a:p>
            <a:r>
              <a:rPr lang="en-US" dirty="0"/>
              <a:t> </a:t>
            </a:r>
          </a:p>
        </p:txBody>
      </p:sp>
    </p:spTree>
    <p:extLst>
      <p:ext uri="{BB962C8B-B14F-4D97-AF65-F5344CB8AC3E}">
        <p14:creationId xmlns:p14="http://schemas.microsoft.com/office/powerpoint/2010/main" val="4068459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rot="10800000" flipV="1">
            <a:off x="166252" y="1178604"/>
            <a:ext cx="8977747" cy="269680"/>
          </a:xfrm>
        </p:spPr>
        <p:txBody>
          <a:bodyPr/>
          <a:lstStyle/>
          <a:p>
            <a:pPr>
              <a:lnSpc>
                <a:spcPct val="150000"/>
              </a:lnSpc>
            </a:pPr>
            <a:r>
              <a:rPr lang="en-AU" dirty="0"/>
              <a:t>In Unit 1 &amp; 2 we focus on an </a:t>
            </a:r>
            <a:r>
              <a:rPr lang="en-AU" sz="2800" dirty="0"/>
              <a:t>individuals health and wellbeing. </a:t>
            </a:r>
            <a:br>
              <a:rPr lang="en-AU" dirty="0"/>
            </a:br>
            <a:r>
              <a:rPr lang="en-AU" sz="2000" dirty="0"/>
              <a:t>We cover topics such as: </a:t>
            </a:r>
            <a:br>
              <a:rPr lang="en-AU" dirty="0"/>
            </a:br>
            <a:r>
              <a:rPr lang="en-AU" dirty="0"/>
              <a:t>- Different aspects of our health and wellbeing</a:t>
            </a:r>
            <a:br>
              <a:rPr lang="en-AU" dirty="0"/>
            </a:br>
            <a:r>
              <a:rPr lang="en-AU" dirty="0"/>
              <a:t>- Development throughout the lifespan</a:t>
            </a:r>
            <a:br>
              <a:rPr lang="en-AU" dirty="0"/>
            </a:br>
            <a:r>
              <a:rPr lang="en-AU" dirty="0"/>
              <a:t>- Nutrition</a:t>
            </a:r>
            <a:br>
              <a:rPr lang="en-AU" dirty="0"/>
            </a:br>
            <a:r>
              <a:rPr lang="en-AU" dirty="0"/>
              <a:t>- Mental health and healthy &amp; respectful relationships</a:t>
            </a:r>
            <a:br>
              <a:rPr lang="en-AU" dirty="0"/>
            </a:br>
            <a:r>
              <a:rPr lang="en-AU" dirty="0"/>
              <a:t>- Australia’s health care systems, such as Medicare and private health insurance.</a:t>
            </a:r>
            <a:br>
              <a:rPr lang="en-AU" dirty="0"/>
            </a:br>
            <a:r>
              <a:rPr lang="en-AU" dirty="0"/>
              <a:t>- Prenatal development </a:t>
            </a:r>
          </a:p>
        </p:txBody>
      </p:sp>
      <p:sp>
        <p:nvSpPr>
          <p:cNvPr id="6" name="Title 3"/>
          <p:cNvSpPr txBox="1">
            <a:spLocks/>
          </p:cNvSpPr>
          <p:nvPr/>
        </p:nvSpPr>
        <p:spPr>
          <a:xfrm>
            <a:off x="166253" y="253210"/>
            <a:ext cx="8714511" cy="498768"/>
          </a:xfrm>
          <a:prstGeom prst="rect">
            <a:avLst/>
          </a:prstGeom>
        </p:spPr>
        <p:txBody>
          <a:bodyPr/>
          <a:lstStyle>
            <a:lvl1pPr algn="l" defTabSz="457200" rtl="0" eaLnBrk="1" latinLnBrk="0" hangingPunct="1">
              <a:spcBef>
                <a:spcPct val="0"/>
              </a:spcBef>
              <a:buNone/>
              <a:defRPr sz="2400" kern="1200">
                <a:solidFill>
                  <a:srgbClr val="66CC00"/>
                </a:solidFill>
                <a:latin typeface="Museo 700"/>
                <a:ea typeface="+mj-ea"/>
                <a:cs typeface="+mj-cs"/>
              </a:defRPr>
            </a:lvl1pPr>
          </a:lstStyle>
          <a:p>
            <a:r>
              <a:rPr lang="en-US" sz="2800" dirty="0"/>
              <a:t>Unit 1: </a:t>
            </a:r>
            <a:r>
              <a:rPr lang="en-US" sz="3200" dirty="0"/>
              <a:t>Understanding health and wellbeing</a:t>
            </a:r>
          </a:p>
          <a:p>
            <a:r>
              <a:rPr lang="en-US" sz="2800" dirty="0"/>
              <a:t>Unit 2: </a:t>
            </a:r>
            <a:r>
              <a:rPr lang="en-US" sz="3200" dirty="0"/>
              <a:t>Managing health and development </a:t>
            </a:r>
            <a:endParaRPr lang="en-US" sz="2800" dirty="0"/>
          </a:p>
        </p:txBody>
      </p:sp>
      <p:pic>
        <p:nvPicPr>
          <p:cNvPr id="4100" name="Picture 4" descr="Fruit Sticker for iOS &amp; Android | GIPH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94762" y="1746500"/>
            <a:ext cx="2673099" cy="2673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75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124690" y="1700033"/>
            <a:ext cx="8894620" cy="4880876"/>
          </a:xfrm>
        </p:spPr>
        <p:txBody>
          <a:bodyPr/>
          <a:lstStyle/>
          <a:p>
            <a:r>
              <a:rPr lang="en-AU" dirty="0"/>
              <a:t>When we get into Unit 3 &amp; 4, we start looking at health in a broader context, so not only Australia but around the world.   </a:t>
            </a:r>
            <a:br>
              <a:rPr lang="en-AU" dirty="0"/>
            </a:br>
            <a:br>
              <a:rPr lang="en-AU" dirty="0"/>
            </a:br>
            <a:r>
              <a:rPr lang="en-AU" dirty="0"/>
              <a:t>- What impacts health in Australia and in different countries, (</a:t>
            </a:r>
            <a:r>
              <a:rPr lang="en-AU" i="1" dirty="0" err="1"/>
              <a:t>eg.</a:t>
            </a:r>
            <a:r>
              <a:rPr lang="en-AU" i="1" dirty="0"/>
              <a:t> smoking, poverty &amp; access to safe water etc</a:t>
            </a:r>
            <a:r>
              <a:rPr lang="en-AU" dirty="0"/>
              <a:t>.)     </a:t>
            </a:r>
            <a:br>
              <a:rPr lang="en-AU" dirty="0"/>
            </a:br>
            <a:r>
              <a:rPr lang="en-AU" dirty="0"/>
              <a:t>- Compare Australia’s health to other countries. </a:t>
            </a:r>
            <a:br>
              <a:rPr lang="en-AU" dirty="0"/>
            </a:br>
            <a:r>
              <a:rPr lang="en-AU" dirty="0"/>
              <a:t>- What can be done to improve health, especially in low-income countries. </a:t>
            </a:r>
            <a:br>
              <a:rPr lang="en-AU" dirty="0"/>
            </a:br>
            <a:r>
              <a:rPr lang="en-AU" dirty="0"/>
              <a:t>- Organisations and programs that are trying to </a:t>
            </a:r>
            <a:br>
              <a:rPr lang="en-AU" dirty="0"/>
            </a:br>
            <a:r>
              <a:rPr lang="en-AU" dirty="0"/>
              <a:t>improve global health such as World Vision, </a:t>
            </a:r>
            <a:br>
              <a:rPr lang="en-AU" dirty="0"/>
            </a:br>
            <a:r>
              <a:rPr lang="en-AU" dirty="0"/>
              <a:t>Red Cross, Oxfam.</a:t>
            </a:r>
          </a:p>
        </p:txBody>
      </p:sp>
      <p:sp>
        <p:nvSpPr>
          <p:cNvPr id="5" name="Title 3"/>
          <p:cNvSpPr txBox="1">
            <a:spLocks/>
          </p:cNvSpPr>
          <p:nvPr/>
        </p:nvSpPr>
        <p:spPr>
          <a:xfrm>
            <a:off x="124690" y="154309"/>
            <a:ext cx="8894620" cy="498768"/>
          </a:xfrm>
          <a:prstGeom prst="rect">
            <a:avLst/>
          </a:prstGeom>
        </p:spPr>
        <p:txBody>
          <a:bodyPr/>
          <a:lstStyle>
            <a:lvl1pPr algn="l" defTabSz="457200" rtl="0" eaLnBrk="1" latinLnBrk="0" hangingPunct="1">
              <a:spcBef>
                <a:spcPct val="0"/>
              </a:spcBef>
              <a:buNone/>
              <a:defRPr sz="2400" kern="1200">
                <a:solidFill>
                  <a:srgbClr val="66CC00"/>
                </a:solidFill>
                <a:latin typeface="Museo 700"/>
                <a:ea typeface="+mj-ea"/>
                <a:cs typeface="+mj-cs"/>
              </a:defRPr>
            </a:lvl1pPr>
          </a:lstStyle>
          <a:p>
            <a:r>
              <a:rPr lang="en-US" dirty="0"/>
              <a:t>Unit 3: </a:t>
            </a:r>
            <a:r>
              <a:rPr lang="en-US" sz="3200" dirty="0"/>
              <a:t>Australia’s health in a </a:t>
            </a:r>
            <a:r>
              <a:rPr lang="en-US" sz="3200" dirty="0" err="1"/>
              <a:t>globalised</a:t>
            </a:r>
            <a:r>
              <a:rPr lang="en-US" sz="3200" dirty="0"/>
              <a:t> world</a:t>
            </a:r>
            <a:endParaRPr lang="en-US" dirty="0"/>
          </a:p>
          <a:p>
            <a:r>
              <a:rPr lang="en-US" dirty="0"/>
              <a:t>Unit 4: </a:t>
            </a:r>
            <a:r>
              <a:rPr lang="en-US" sz="3200" dirty="0"/>
              <a:t>Health &amp; human development in a global context </a:t>
            </a:r>
          </a:p>
        </p:txBody>
      </p:sp>
      <p:pic>
        <p:nvPicPr>
          <p:cNvPr id="2052" name="Picture 4" descr="Drawing Earth Sticker for iOS &amp; Android | GIPH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442855" y="3261753"/>
            <a:ext cx="4682837" cy="4682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462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236" y="298349"/>
            <a:ext cx="8659091" cy="498768"/>
          </a:xfrm>
        </p:spPr>
        <p:txBody>
          <a:bodyPr/>
          <a:lstStyle/>
          <a:p>
            <a:r>
              <a:rPr lang="en-AU" dirty="0">
                <a:solidFill>
                  <a:srgbClr val="83C862"/>
                </a:solidFill>
              </a:rPr>
              <a:t>HHD encourages students to understand and improve their own health and wellbeing. Students seem to enjoy this subject as it is </a:t>
            </a:r>
            <a:r>
              <a:rPr lang="en-AU" sz="2800" dirty="0">
                <a:solidFill>
                  <a:srgbClr val="83C862"/>
                </a:solidFill>
              </a:rPr>
              <a:t>very relatable. </a:t>
            </a:r>
            <a:br>
              <a:rPr lang="en-AU" dirty="0"/>
            </a:br>
            <a:br>
              <a:rPr lang="en-AU" dirty="0"/>
            </a:br>
            <a:r>
              <a:rPr lang="en-AU" dirty="0"/>
              <a:t>It also provides opportunities to </a:t>
            </a:r>
            <a:r>
              <a:rPr lang="en-AU" sz="2800" dirty="0"/>
              <a:t>learn hands on</a:t>
            </a:r>
            <a:r>
              <a:rPr lang="en-AU" dirty="0"/>
              <a:t>, whether it’s visiting the kindergarten or primary school classrooms to observe development, learning about nutrients and creating a meal in class, or caring for the </a:t>
            </a:r>
            <a:r>
              <a:rPr lang="en-AU" dirty="0" err="1"/>
              <a:t>RealCare</a:t>
            </a:r>
            <a:r>
              <a:rPr lang="en-AU" dirty="0"/>
              <a:t> babies.</a:t>
            </a:r>
            <a:br>
              <a:rPr lang="en-AU" dirty="0"/>
            </a:br>
            <a:endParaRPr lang="en-AU" dirty="0"/>
          </a:p>
        </p:txBody>
      </p:sp>
      <p:sp>
        <p:nvSpPr>
          <p:cNvPr id="4" name="Title 3"/>
          <p:cNvSpPr txBox="1">
            <a:spLocks/>
          </p:cNvSpPr>
          <p:nvPr/>
        </p:nvSpPr>
        <p:spPr>
          <a:xfrm>
            <a:off x="263236" y="5487374"/>
            <a:ext cx="7730836" cy="498768"/>
          </a:xfrm>
          <a:prstGeom prst="rect">
            <a:avLst/>
          </a:prstGeom>
        </p:spPr>
        <p:txBody>
          <a:bodyPr/>
          <a:lstStyle>
            <a:lvl1pPr algn="l" defTabSz="457200" rtl="0" eaLnBrk="1" latinLnBrk="0" hangingPunct="1">
              <a:spcBef>
                <a:spcPct val="0"/>
              </a:spcBef>
              <a:buNone/>
              <a:defRPr sz="2400" kern="1200">
                <a:solidFill>
                  <a:srgbClr val="003399"/>
                </a:solidFill>
                <a:latin typeface="Museo 700"/>
                <a:ea typeface="+mj-ea"/>
                <a:cs typeface="+mj-cs"/>
              </a:defRPr>
            </a:lvl1pPr>
          </a:lstStyle>
          <a:p>
            <a:r>
              <a:rPr lang="en-AU" dirty="0">
                <a:solidFill>
                  <a:srgbClr val="83C862"/>
                </a:solidFill>
              </a:rPr>
              <a:t>There are no prerequisites for entry into units 1,2 or 3 of HHD.</a:t>
            </a:r>
          </a:p>
        </p:txBody>
      </p:sp>
      <p:sp>
        <p:nvSpPr>
          <p:cNvPr id="5" name="Title 1"/>
          <p:cNvSpPr txBox="1">
            <a:spLocks/>
          </p:cNvSpPr>
          <p:nvPr/>
        </p:nvSpPr>
        <p:spPr>
          <a:xfrm>
            <a:off x="263236" y="3789694"/>
            <a:ext cx="8271164" cy="498768"/>
          </a:xfrm>
          <a:prstGeom prst="rect">
            <a:avLst/>
          </a:prstGeom>
        </p:spPr>
        <p:txBody>
          <a:bodyPr/>
          <a:lstStyle>
            <a:lvl1pPr algn="l" defTabSz="457200" rtl="0" eaLnBrk="1" latinLnBrk="0" hangingPunct="1">
              <a:spcBef>
                <a:spcPct val="0"/>
              </a:spcBef>
              <a:buNone/>
              <a:defRPr sz="2400" kern="1200">
                <a:solidFill>
                  <a:srgbClr val="003399"/>
                </a:solidFill>
                <a:latin typeface="Museo 700"/>
                <a:ea typeface="+mj-ea"/>
                <a:cs typeface="+mj-cs"/>
              </a:defRPr>
            </a:lvl1pPr>
          </a:lstStyle>
          <a:p>
            <a:r>
              <a:rPr lang="en-AU" dirty="0">
                <a:solidFill>
                  <a:srgbClr val="990066"/>
                </a:solidFill>
              </a:rPr>
              <a:t>If you have any other questions about HHD, feel free to email me (Abby Misiti) or come and have a chat in the VCE building. </a:t>
            </a:r>
            <a:r>
              <a:rPr lang="en-AU" dirty="0">
                <a:solidFill>
                  <a:srgbClr val="990066"/>
                </a:solidFill>
                <a:hlinkClick r:id="rId2"/>
              </a:rPr>
              <a:t>abby.misiti@education.vic.gov.au</a:t>
            </a:r>
            <a:r>
              <a:rPr lang="en-AU" dirty="0">
                <a:solidFill>
                  <a:srgbClr val="990066"/>
                </a:solidFill>
              </a:rPr>
              <a:t> </a:t>
            </a:r>
            <a:br>
              <a:rPr lang="en-AU" dirty="0">
                <a:solidFill>
                  <a:srgbClr val="990066"/>
                </a:solidFill>
              </a:rPr>
            </a:br>
            <a:r>
              <a:rPr lang="en-AU" dirty="0">
                <a:solidFill>
                  <a:srgbClr val="990066"/>
                </a:solidFill>
              </a:rPr>
              <a:t>I look forward to seeing you in HHD next year! </a:t>
            </a:r>
            <a:r>
              <a:rPr lang="en-AU" dirty="0">
                <a:solidFill>
                  <a:srgbClr val="990066"/>
                </a:solidFill>
                <a:sym typeface="Wingdings" panose="05000000000000000000" pitchFamily="2" charset="2"/>
              </a:rPr>
              <a:t></a:t>
            </a:r>
            <a:r>
              <a:rPr lang="en-AU" dirty="0">
                <a:solidFill>
                  <a:srgbClr val="990066"/>
                </a:solidFill>
              </a:rPr>
              <a:t>  </a:t>
            </a:r>
          </a:p>
        </p:txBody>
      </p:sp>
    </p:spTree>
    <p:extLst>
      <p:ext uri="{BB962C8B-B14F-4D97-AF65-F5344CB8AC3E}">
        <p14:creationId xmlns:p14="http://schemas.microsoft.com/office/powerpoint/2010/main" val="3771494876"/>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196</TotalTime>
  <Words>513</Words>
  <Application>Microsoft Office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Museo 300</vt:lpstr>
      <vt:lpstr>Museo 700</vt:lpstr>
      <vt:lpstr>Wingdings</vt:lpstr>
      <vt:lpstr>Office Theme</vt:lpstr>
      <vt:lpstr>Custom Design</vt:lpstr>
      <vt:lpstr>Health &amp; Human Development</vt:lpstr>
      <vt:lpstr>If you are interested in:  Nursing Dietician/Nutrition Allied Health Practices  Education Health Science Health Promotion International studies and Aid Community Health Research Policy Development Humanitarian Aid Work  Or maybe you are just keen to learn more about human development and your own health and wellbeing.  Then this subject is for you!</vt:lpstr>
      <vt:lpstr>You learn how important health and wellbeing is for yourself, your families, communities, the nation and the world.</vt:lpstr>
      <vt:lpstr>In Unit 1 &amp; 2 we focus on an individuals health and wellbeing.  We cover topics such as:  - Different aspects of our health and wellbeing - Development throughout the lifespan - Nutrition - Mental health and healthy &amp; respectful relationships - Australia’s health care systems, such as Medicare and private health insurance. - Prenatal development </vt:lpstr>
      <vt:lpstr>When we get into Unit 3 &amp; 4, we start looking at health in a broader context, so not only Australia but around the world.     - What impacts health in Australia and in different countries, (eg. smoking, poverty &amp; access to safe water etc.)      - Compare Australia’s health to other countries.  - What can be done to improve health, especially in low-income countries.  - Organisations and programs that are trying to  improve global health such as World Vision,  Red Cross, Oxfam.</vt:lpstr>
      <vt:lpstr>HHD encourages students to understand and improve their own health and wellbeing. Students seem to enjoy this subject as it is very relatable.   It also provides opportunities to learn hands on, whether it’s visiting the kindergarten or primary school classrooms to observe development, learning about nutrients and creating a meal in class, or caring for the RealCare babies. </vt:lpstr>
    </vt:vector>
  </TitlesOfParts>
  <Company>X S 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Olax</dc:creator>
  <cp:lastModifiedBy>Abby Misiti</cp:lastModifiedBy>
  <cp:revision>33</cp:revision>
  <dcterms:created xsi:type="dcterms:W3CDTF">2015-02-16T04:39:47Z</dcterms:created>
  <dcterms:modified xsi:type="dcterms:W3CDTF">2024-07-24T11:37:25Z</dcterms:modified>
</cp:coreProperties>
</file>