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3" r:id="rId2"/>
  </p:sldMasterIdLst>
  <p:sldIdLst>
    <p:sldId id="260" r:id="rId3"/>
    <p:sldId id="261" r:id="rId4"/>
    <p:sldId id="265" r:id="rId5"/>
    <p:sldId id="266" r:id="rId6"/>
    <p:sldId id="267" r:id="rId7"/>
    <p:sldId id="268" r:id="rId8"/>
    <p:sldId id="269" r:id="rId9"/>
    <p:sldId id="270" r:id="rId10"/>
    <p:sldId id="271" r:id="rId11"/>
    <p:sldId id="272"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A013"/>
    <a:srgbClr val="00CC00"/>
    <a:srgbClr val="003399"/>
    <a:srgbClr val="0066CC"/>
    <a:srgbClr val="0033FF"/>
    <a:srgbClr val="990066"/>
    <a:srgbClr val="66CC00"/>
    <a:srgbClr val="00CCFF"/>
    <a:srgbClr val="00CC3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9" d="100"/>
          <a:sy n="79" d="100"/>
        </p:scale>
        <p:origin x="1562" y="4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1533129" cy="498768"/>
          </a:xfrm>
          <a:prstGeom prst="rect">
            <a:avLst/>
          </a:prstGeom>
        </p:spPr>
        <p:txBody>
          <a:bodyPr/>
          <a:lstStyle>
            <a:lvl1pPr algn="l">
              <a:defRPr sz="2400">
                <a:solidFill>
                  <a:srgbClr val="00CCFF"/>
                </a:solidFill>
                <a:latin typeface="Museo 700"/>
              </a:defRPr>
            </a:lvl1pPr>
          </a:lstStyle>
          <a:p>
            <a:r>
              <a:rPr lang="en-AU" dirty="0"/>
              <a:t>Contents</a:t>
            </a:r>
            <a:endParaRPr lang="en-US" dirty="0"/>
          </a:p>
        </p:txBody>
      </p:sp>
      <p:sp>
        <p:nvSpPr>
          <p:cNvPr id="3" name="Subtitle 2"/>
          <p:cNvSpPr>
            <a:spLocks noGrp="1"/>
          </p:cNvSpPr>
          <p:nvPr>
            <p:ph type="subTitle" idx="1" hasCustomPrompt="1"/>
          </p:nvPr>
        </p:nvSpPr>
        <p:spPr>
          <a:xfrm>
            <a:off x="1267628" y="1635787"/>
            <a:ext cx="6701114" cy="4194487"/>
          </a:xfrm>
          <a:prstGeom prst="rect">
            <a:avLst/>
          </a:prstGeom>
        </p:spPr>
        <p:txBody>
          <a:bodyPr/>
          <a:lstStyle>
            <a:lvl1pPr marL="342900" indent="-342900" algn="l">
              <a:buAutoNum type="arabicPeriod"/>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Seymour overview</a:t>
            </a:r>
          </a:p>
          <a:p>
            <a:r>
              <a:rPr lang="en-AU" dirty="0"/>
              <a:t>Chapter one title goes here</a:t>
            </a:r>
          </a:p>
          <a:p>
            <a:r>
              <a:rPr lang="en-AU" dirty="0"/>
              <a:t>Chapter two goes here</a:t>
            </a:r>
          </a:p>
          <a:p>
            <a:r>
              <a:rPr lang="en-AU" dirty="0"/>
              <a:t>Chapter three goes here</a:t>
            </a:r>
          </a:p>
          <a:p>
            <a:r>
              <a:rPr lang="en-AU" dirty="0"/>
              <a:t>Conclusion</a:t>
            </a:r>
            <a:endParaRPr lang="en-US" dirty="0"/>
          </a:p>
        </p:txBody>
      </p:sp>
    </p:spTree>
    <p:extLst>
      <p:ext uri="{BB962C8B-B14F-4D97-AF65-F5344CB8AC3E}">
        <p14:creationId xmlns:p14="http://schemas.microsoft.com/office/powerpoint/2010/main" val="2896166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66CC00"/>
                </a:solidFill>
                <a:latin typeface="Museo 700"/>
              </a:defRPr>
            </a:lvl1pPr>
          </a:lstStyle>
          <a:p>
            <a:r>
              <a:rPr lang="en-AU" dirty="0"/>
              <a:t>1. Seymour overview</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28412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990066"/>
                </a:solidFill>
                <a:latin typeface="Museo 700"/>
              </a:defRPr>
            </a:lvl1pPr>
          </a:lstStyle>
          <a:p>
            <a:r>
              <a:rPr lang="en-AU" dirty="0"/>
              <a:t>2. Chapter one</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325881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949517"/>
            <a:ext cx="4393079" cy="498768"/>
          </a:xfrm>
          <a:prstGeom prst="rect">
            <a:avLst/>
          </a:prstGeom>
        </p:spPr>
        <p:txBody>
          <a:bodyPr/>
          <a:lstStyle>
            <a:lvl1pPr algn="l">
              <a:defRPr sz="2400">
                <a:solidFill>
                  <a:srgbClr val="003399"/>
                </a:solidFill>
                <a:latin typeface="Museo 700"/>
              </a:defRPr>
            </a:lvl1pPr>
          </a:lstStyle>
          <a:p>
            <a:r>
              <a:rPr lang="en-AU" dirty="0"/>
              <a:t>3. Chapter two</a:t>
            </a:r>
            <a:endParaRPr lang="en-US" dirty="0"/>
          </a:p>
        </p:txBody>
      </p:sp>
      <p:sp>
        <p:nvSpPr>
          <p:cNvPr id="3" name="Subtitle 2"/>
          <p:cNvSpPr>
            <a:spLocks noGrp="1"/>
          </p:cNvSpPr>
          <p:nvPr>
            <p:ph type="subTitle" idx="1" hasCustomPrompt="1"/>
          </p:nvPr>
        </p:nvSpPr>
        <p:spPr>
          <a:xfrm>
            <a:off x="1267627" y="1635788"/>
            <a:ext cx="6390305" cy="1638762"/>
          </a:xfrm>
          <a:prstGeom prst="rect">
            <a:avLst/>
          </a:prstGeom>
        </p:spPr>
        <p:txBody>
          <a:bodyPr/>
          <a:lstStyle>
            <a:lvl1pPr marL="0" indent="0" algn="l">
              <a:buFontTx/>
              <a:buNone/>
              <a:defRPr sz="1800" b="0" i="0">
                <a:solidFill>
                  <a:schemeClr val="tx1">
                    <a:lumMod val="75000"/>
                    <a:lumOff val="2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err="1"/>
              <a:t>Dipicid</a:t>
            </a:r>
            <a:r>
              <a:rPr lang="en-AU" dirty="0"/>
              <a:t> </a:t>
            </a:r>
            <a:r>
              <a:rPr lang="en-AU" dirty="0" err="1"/>
              <a:t>etur</a:t>
            </a:r>
            <a:r>
              <a:rPr lang="en-AU" dirty="0"/>
              <a:t> arum </a:t>
            </a:r>
            <a:r>
              <a:rPr lang="en-AU" dirty="0" err="1"/>
              <a:t>dus</a:t>
            </a:r>
            <a:r>
              <a:rPr lang="en-AU" dirty="0"/>
              <a:t>, </a:t>
            </a:r>
            <a:r>
              <a:rPr lang="en-AU" dirty="0" err="1"/>
              <a:t>idesti</a:t>
            </a:r>
            <a:r>
              <a:rPr lang="en-AU" dirty="0"/>
              <a:t> </a:t>
            </a:r>
            <a:r>
              <a:rPr lang="en-AU" dirty="0" err="1"/>
              <a:t>optur</a:t>
            </a:r>
            <a:r>
              <a:rPr lang="en-AU" dirty="0"/>
              <a:t> </a:t>
            </a:r>
            <a:r>
              <a:rPr lang="en-AU" dirty="0" err="1"/>
              <a:t>aut</a:t>
            </a:r>
            <a:r>
              <a:rPr lang="en-AU" dirty="0"/>
              <a:t> </a:t>
            </a:r>
            <a:r>
              <a:rPr lang="en-AU" dirty="0" err="1"/>
              <a:t>faceatenihit</a:t>
            </a:r>
            <a:r>
              <a:rPr lang="en-AU" dirty="0"/>
              <a:t> </a:t>
            </a:r>
            <a:r>
              <a:rPr lang="en-AU" dirty="0" err="1"/>
              <a:t>alitiis</a:t>
            </a:r>
            <a:r>
              <a:rPr lang="en-AU" dirty="0"/>
              <a:t> </a:t>
            </a:r>
            <a:r>
              <a:rPr lang="en-AU" dirty="0" err="1"/>
              <a:t>etur</a:t>
            </a:r>
            <a:r>
              <a:rPr lang="en-AU" dirty="0"/>
              <a:t>? </a:t>
            </a:r>
            <a:r>
              <a:rPr lang="en-AU" dirty="0" err="1"/>
              <a:t>Daectur</a:t>
            </a:r>
            <a:r>
              <a:rPr lang="en-AU" dirty="0"/>
              <a:t> </a:t>
            </a:r>
            <a:r>
              <a:rPr lang="en-AU" dirty="0" err="1"/>
              <a:t>magnimin</a:t>
            </a:r>
            <a:r>
              <a:rPr lang="en-AU" dirty="0"/>
              <a:t> </a:t>
            </a:r>
            <a:r>
              <a:rPr lang="en-AU" dirty="0" err="1"/>
              <a:t>eaquistempor</a:t>
            </a:r>
            <a:r>
              <a:rPr lang="en-AU" dirty="0"/>
              <a:t> am </a:t>
            </a:r>
            <a:r>
              <a:rPr lang="en-AU" dirty="0" err="1"/>
              <a:t>volorpore</a:t>
            </a:r>
            <a:r>
              <a:rPr lang="en-AU" dirty="0"/>
              <a:t>, </a:t>
            </a:r>
            <a:r>
              <a:rPr lang="en-AU" dirty="0" err="1"/>
              <a:t>consequae</a:t>
            </a:r>
            <a:r>
              <a:rPr lang="en-AU" dirty="0"/>
              <a:t> </a:t>
            </a:r>
            <a:r>
              <a:rPr lang="en-AU" dirty="0" err="1"/>
              <a:t>ofﬁ</a:t>
            </a:r>
            <a:r>
              <a:rPr lang="en-AU" dirty="0"/>
              <a:t> </a:t>
            </a:r>
            <a:r>
              <a:rPr lang="en-AU" dirty="0" err="1"/>
              <a:t>cto</a:t>
            </a:r>
            <a:r>
              <a:rPr lang="en-AU" dirty="0"/>
              <a:t> </a:t>
            </a:r>
            <a:r>
              <a:rPr lang="en-AU" dirty="0" err="1"/>
              <a:t>bla</a:t>
            </a:r>
            <a:r>
              <a:rPr lang="en-AU" dirty="0"/>
              <a:t> </a:t>
            </a:r>
            <a:r>
              <a:rPr lang="en-AU" dirty="0" err="1"/>
              <a:t>aboria</a:t>
            </a:r>
            <a:r>
              <a:rPr lang="en-AU" dirty="0"/>
              <a:t> </a:t>
            </a:r>
            <a:r>
              <a:rPr lang="en-AU" dirty="0" err="1"/>
              <a:t>cumet</a:t>
            </a:r>
            <a:r>
              <a:rPr lang="en-AU" dirty="0"/>
              <a:t> </a:t>
            </a:r>
            <a:r>
              <a:rPr lang="en-AU" dirty="0" err="1"/>
              <a:t>optatquistis</a:t>
            </a:r>
            <a:r>
              <a:rPr lang="en-AU" dirty="0"/>
              <a:t> </a:t>
            </a:r>
            <a:r>
              <a:rPr lang="en-AU" dirty="0" err="1"/>
              <a:t>ium</a:t>
            </a:r>
            <a:r>
              <a:rPr lang="en-AU" dirty="0"/>
              <a:t> </a:t>
            </a:r>
            <a:r>
              <a:rPr lang="en-AU" dirty="0" err="1"/>
              <a:t>fuga</a:t>
            </a:r>
            <a:r>
              <a:rPr lang="en-AU" dirty="0"/>
              <a:t>. </a:t>
            </a:r>
            <a:r>
              <a:rPr lang="en-AU" dirty="0" err="1"/>
              <a:t>Nem</a:t>
            </a:r>
            <a:r>
              <a:rPr lang="en-AU" dirty="0"/>
              <a:t>. </a:t>
            </a:r>
            <a:r>
              <a:rPr lang="en-AU" dirty="0" err="1"/>
              <a:t>Ehendam</a:t>
            </a:r>
            <a:r>
              <a:rPr lang="en-AU" dirty="0"/>
              <a:t> </a:t>
            </a:r>
            <a:r>
              <a:rPr lang="en-AU" dirty="0" err="1"/>
              <a:t>ea</a:t>
            </a:r>
            <a:r>
              <a:rPr lang="en-AU" dirty="0"/>
              <a:t> cum is </a:t>
            </a:r>
            <a:r>
              <a:rPr lang="en-AU" dirty="0" err="1"/>
              <a:t>il</a:t>
            </a:r>
            <a:r>
              <a:rPr lang="en-AU" dirty="0"/>
              <a:t> </a:t>
            </a:r>
            <a:r>
              <a:rPr lang="en-AU" dirty="0" err="1"/>
              <a:t>intis</a:t>
            </a:r>
            <a:r>
              <a:rPr lang="en-AU" dirty="0"/>
              <a:t>  qui </a:t>
            </a:r>
            <a:r>
              <a:rPr lang="en-AU" dirty="0" err="1"/>
              <a:t>culleni</a:t>
            </a:r>
            <a:r>
              <a:rPr lang="en-AU" dirty="0"/>
              <a:t> </a:t>
            </a:r>
            <a:r>
              <a:rPr lang="en-AU" dirty="0" err="1"/>
              <a:t>mporem</a:t>
            </a:r>
            <a:r>
              <a:rPr lang="en-AU" dirty="0"/>
              <a:t> am </a:t>
            </a:r>
            <a:r>
              <a:rPr lang="en-AU" dirty="0" err="1"/>
              <a:t>alitemp</a:t>
            </a:r>
            <a:r>
              <a:rPr lang="en-AU" dirty="0"/>
              <a:t> </a:t>
            </a:r>
            <a:r>
              <a:rPr lang="en-AU" dirty="0" err="1"/>
              <a:t>eratem</a:t>
            </a:r>
            <a:r>
              <a:rPr lang="en-AU" dirty="0"/>
              <a:t> </a:t>
            </a:r>
            <a:r>
              <a:rPr lang="en-AU" dirty="0" err="1"/>
              <a:t>volupta</a:t>
            </a:r>
            <a:r>
              <a:rPr lang="en-AU" dirty="0"/>
              <a:t> </a:t>
            </a:r>
            <a:r>
              <a:rPr lang="en-AU" dirty="0" err="1"/>
              <a:t>estetur</a:t>
            </a:r>
            <a:r>
              <a:rPr lang="en-AU" dirty="0"/>
              <a:t> </a:t>
            </a:r>
            <a:r>
              <a:rPr lang="en-AU" dirty="0" err="1"/>
              <a:t>mo</a:t>
            </a:r>
            <a:r>
              <a:rPr lang="en-AU" dirty="0"/>
              <a:t> </a:t>
            </a:r>
            <a:r>
              <a:rPr lang="en-AU" dirty="0" err="1"/>
              <a:t>ommolup</a:t>
            </a:r>
            <a:r>
              <a:rPr lang="en-AU" dirty="0"/>
              <a:t> </a:t>
            </a:r>
            <a:r>
              <a:rPr lang="en-AU" dirty="0" err="1"/>
              <a:t>tiberep</a:t>
            </a:r>
            <a:r>
              <a:rPr lang="en-AU" dirty="0"/>
              <a:t> </a:t>
            </a:r>
            <a:r>
              <a:rPr lang="en-AU" dirty="0" err="1"/>
              <a:t>tatur</a:t>
            </a:r>
            <a:r>
              <a:rPr lang="en-AU" dirty="0"/>
              <a:t>, tem. </a:t>
            </a:r>
            <a:endParaRPr lang="en-US" dirty="0"/>
          </a:p>
        </p:txBody>
      </p:sp>
    </p:spTree>
    <p:extLst>
      <p:ext uri="{BB962C8B-B14F-4D97-AF65-F5344CB8AC3E}">
        <p14:creationId xmlns:p14="http://schemas.microsoft.com/office/powerpoint/2010/main" val="1898953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674920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720949"/>
            <a:ext cx="7772400" cy="825874"/>
          </a:xfrm>
          <a:prstGeom prst="rect">
            <a:avLst/>
          </a:prstGeom>
        </p:spPr>
        <p:txBody>
          <a:bodyPr/>
          <a:lstStyle>
            <a:lvl1pPr>
              <a:defRPr sz="4600">
                <a:solidFill>
                  <a:schemeClr val="bg1"/>
                </a:solidFill>
                <a:latin typeface="Museo 700"/>
              </a:defRPr>
            </a:lvl1pPr>
          </a:lstStyle>
          <a:p>
            <a:r>
              <a:rPr lang="en-AU" dirty="0"/>
              <a:t>[Title to come here]</a:t>
            </a:r>
            <a:endParaRPr lang="en-US" dirty="0"/>
          </a:p>
        </p:txBody>
      </p:sp>
      <p:sp>
        <p:nvSpPr>
          <p:cNvPr id="3" name="Subtitle 2"/>
          <p:cNvSpPr>
            <a:spLocks noGrp="1"/>
          </p:cNvSpPr>
          <p:nvPr>
            <p:ph type="subTitle" idx="1" hasCustomPrompt="1"/>
          </p:nvPr>
        </p:nvSpPr>
        <p:spPr>
          <a:xfrm>
            <a:off x="1371600" y="2680915"/>
            <a:ext cx="6400800" cy="800206"/>
          </a:xfrm>
          <a:prstGeom prst="rect">
            <a:avLst/>
          </a:prstGeom>
        </p:spPr>
        <p:txBody>
          <a:bodyPr/>
          <a:lstStyle>
            <a:lvl1pPr marL="0" indent="0" algn="ctr">
              <a:buNone/>
              <a:defRPr sz="1900" b="0" i="0">
                <a:solidFill>
                  <a:schemeClr val="bg1"/>
                </a:solidFill>
                <a:latin typeface="Museo 300"/>
                <a:cs typeface="Museo 5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SUBTITLE TO COME HERE</a:t>
            </a:r>
            <a:endParaRPr lang="en-US" dirty="0"/>
          </a:p>
        </p:txBody>
      </p:sp>
      <p:cxnSp>
        <p:nvCxnSpPr>
          <p:cNvPr id="9" name="Straight Connector 8"/>
          <p:cNvCxnSpPr/>
          <p:nvPr userDrawn="1"/>
        </p:nvCxnSpPr>
        <p:spPr>
          <a:xfrm>
            <a:off x="351913" y="2608930"/>
            <a:ext cx="8407660" cy="0"/>
          </a:xfrm>
          <a:prstGeom prst="line">
            <a:avLst/>
          </a:prstGeom>
          <a:ln w="19050" cmpd="sng">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402415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SeymourCollege_folder_follow_bPP.png"/>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019933" y="6044797"/>
            <a:ext cx="7146244" cy="828057"/>
          </a:xfrm>
          <a:prstGeom prst="rect">
            <a:avLst/>
          </a:prstGeom>
        </p:spPr>
      </p:pic>
      <p:sp>
        <p:nvSpPr>
          <p:cNvPr id="8" name="Rectangle 7"/>
          <p:cNvSpPr/>
          <p:nvPr userDrawn="1"/>
        </p:nvSpPr>
        <p:spPr>
          <a:xfrm>
            <a:off x="6520556" y="6349720"/>
            <a:ext cx="2385689" cy="307777"/>
          </a:xfrm>
          <a:prstGeom prst="rect">
            <a:avLst/>
          </a:prstGeom>
        </p:spPr>
        <p:txBody>
          <a:bodyPr wrap="square">
            <a:spAutoFit/>
          </a:bodyPr>
          <a:lstStyle/>
          <a:p>
            <a:pPr algn="r"/>
            <a:r>
              <a:rPr lang="en-US" sz="1400" b="0" i="0" dirty="0">
                <a:solidFill>
                  <a:schemeClr val="bg1"/>
                </a:solidFill>
                <a:latin typeface="Museo 700"/>
                <a:cs typeface="Museo 700"/>
              </a:rPr>
              <a:t>Seymour College / </a:t>
            </a:r>
            <a:fld id="{826E4AEB-A5AE-6146-806D-2627046A3A23}" type="slidenum">
              <a:rPr lang="en-US" sz="1400" b="0" i="0" smtClean="0">
                <a:solidFill>
                  <a:schemeClr val="bg1"/>
                </a:solidFill>
                <a:latin typeface="Museo 700"/>
                <a:cs typeface="Museo 700"/>
              </a:rPr>
              <a:pPr algn="r"/>
              <a:t>‹#›</a:t>
            </a:fld>
            <a:endParaRPr lang="en-US" sz="1400" b="0" i="0" dirty="0">
              <a:solidFill>
                <a:schemeClr val="bg1"/>
              </a:solidFill>
              <a:latin typeface="Museo 700"/>
              <a:cs typeface="Museo 700"/>
            </a:endParaRPr>
          </a:p>
        </p:txBody>
      </p:sp>
    </p:spTree>
    <p:extLst>
      <p:ext uri="{BB962C8B-B14F-4D97-AF65-F5344CB8AC3E}">
        <p14:creationId xmlns:p14="http://schemas.microsoft.com/office/powerpoint/2010/main" val="1898706381"/>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SeymourCollege_folder_front_bPP.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59300" cy="6539984"/>
          </a:xfrm>
          <a:prstGeom prst="rect">
            <a:avLst/>
          </a:prstGeom>
        </p:spPr>
      </p:pic>
    </p:spTree>
    <p:extLst>
      <p:ext uri="{BB962C8B-B14F-4D97-AF65-F5344CB8AC3E}">
        <p14:creationId xmlns:p14="http://schemas.microsoft.com/office/powerpoint/2010/main" val="3721117515"/>
      </p:ext>
    </p:extLst>
  </p:cSld>
  <p:clrMap bg1="lt1" tx1="dk1" bg2="lt2" tx2="dk2" accent1="accent1" accent2="accent2" accent3="accent3" accent4="accent4" accent5="accent5" accent6="accent6" hlink="hlink" folHlink="folHlink"/>
  <p:sldLayoutIdLst>
    <p:sldLayoutId id="2147483664" r:id="rId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10327"/>
            <a:ext cx="7772400" cy="1043248"/>
          </a:xfrm>
        </p:spPr>
        <p:txBody>
          <a:bodyPr/>
          <a:lstStyle/>
          <a:p>
            <a:r>
              <a:rPr lang="en-US" sz="9600" dirty="0"/>
              <a:t>VCE Media</a:t>
            </a:r>
            <a:endParaRPr lang="en-US" sz="7200" dirty="0"/>
          </a:p>
        </p:txBody>
      </p:sp>
    </p:spTree>
    <p:extLst>
      <p:ext uri="{BB962C8B-B14F-4D97-AF65-F5344CB8AC3E}">
        <p14:creationId xmlns:p14="http://schemas.microsoft.com/office/powerpoint/2010/main" val="2834351318"/>
      </p:ext>
    </p:extLst>
  </p:cSld>
  <p:clrMapOvr>
    <a:masterClrMapping/>
  </p:clrMapOvr>
  <mc:AlternateContent xmlns:mc="http://schemas.openxmlformats.org/markup-compatibility/2006" xmlns:p14="http://schemas.microsoft.com/office/powerpoint/2010/main">
    <mc:Choice Requires="p14">
      <p:transition spd="slow" p14:dur="2000" advTm="20561"/>
    </mc:Choice>
    <mc:Fallback xmlns="">
      <p:transition spd="slow" advTm="2056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b="1" dirty="0">
                <a:solidFill>
                  <a:srgbClr val="000000"/>
                </a:solidFill>
                <a:effectLst/>
                <a:latin typeface="Aptos" panose="020B0004020202020204" pitchFamily="34" charset="0"/>
                <a:ea typeface="Aptos" panose="020B0004020202020204" pitchFamily="34" charset="0"/>
              </a:rPr>
              <a:t>Studies in Media can lead to study and career options in the following areas:</a:t>
            </a:r>
          </a:p>
        </p:txBody>
      </p:sp>
      <p:sp>
        <p:nvSpPr>
          <p:cNvPr id="3" name="Subtitle 2"/>
          <p:cNvSpPr>
            <a:spLocks noGrp="1"/>
          </p:cNvSpPr>
          <p:nvPr>
            <p:ph type="subTitle" idx="1"/>
          </p:nvPr>
        </p:nvSpPr>
        <p:spPr>
          <a:xfrm>
            <a:off x="581892" y="1286758"/>
            <a:ext cx="8034208" cy="4446938"/>
          </a:xfrm>
        </p:spPr>
        <p:txBody>
          <a:bodyPr/>
          <a:lstStyle/>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Advertising</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Animation</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Film, Television &amp; Online Media</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Games and Interactive Media</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Graphic and Communication Design</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Journalism</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Photography</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Radio &amp; Music</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Videography</a:t>
            </a:r>
            <a:endParaRPr lang="en-AU"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gn="ctr">
              <a:lnSpc>
                <a:spcPct val="115000"/>
              </a:lnSpc>
              <a:spcAft>
                <a:spcPts val="800"/>
              </a:spcAft>
              <a:buNone/>
            </a:pPr>
            <a:r>
              <a:rPr lang="en-AU" sz="1800" i="1" kern="100" dirty="0">
                <a:effectLst/>
                <a:latin typeface="Aptos" panose="020B0004020202020204" pitchFamily="34" charset="0"/>
                <a:ea typeface="Aptos" panose="020B0004020202020204" pitchFamily="34" charset="0"/>
                <a:cs typeface="Times New Roman" panose="02020603050405020304" pitchFamily="18" charset="0"/>
              </a:rPr>
              <a:t>Web Design</a:t>
            </a:r>
            <a:br>
              <a:rPr lang="en-AU" sz="1800" i="1" dirty="0">
                <a:effectLst/>
                <a:latin typeface="Aptos" panose="020B0004020202020204" pitchFamily="34" charset="0"/>
                <a:ea typeface="Aptos" panose="020B000402020202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4149930460"/>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450749"/>
            <a:ext cx="7121236" cy="498768"/>
          </a:xfrm>
        </p:spPr>
        <p:txBody>
          <a:bodyPr/>
          <a:lstStyle/>
          <a:p>
            <a:r>
              <a:rPr lang="en-US" sz="2800" b="1" dirty="0">
                <a:solidFill>
                  <a:schemeClr val="tx1"/>
                </a:solidFill>
              </a:rPr>
              <a:t>Overview</a:t>
            </a:r>
          </a:p>
        </p:txBody>
      </p:sp>
      <p:sp>
        <p:nvSpPr>
          <p:cNvPr id="3" name="Subtitle 2"/>
          <p:cNvSpPr>
            <a:spLocks noGrp="1"/>
          </p:cNvSpPr>
          <p:nvPr>
            <p:ph type="subTitle" idx="1"/>
          </p:nvPr>
        </p:nvSpPr>
        <p:spPr>
          <a:xfrm>
            <a:off x="581891" y="1282045"/>
            <a:ext cx="8067202" cy="4692035"/>
          </a:xfrm>
        </p:spPr>
        <p:txBody>
          <a:bodyPr/>
          <a:lstStyle/>
          <a:p>
            <a:pPr marL="285750" indent="-285750">
              <a:spcBef>
                <a:spcPts val="600"/>
              </a:spcBef>
              <a:spcAft>
                <a:spcPts val="8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VCE Media provides students with the opportunity to analyse media concepts, forms and products in an informed and critical way. </a:t>
            </a:r>
          </a:p>
          <a:p>
            <a:pPr marL="285750" indent="-285750">
              <a:spcBef>
                <a:spcPts val="600"/>
              </a:spcBef>
              <a:spcAft>
                <a:spcPts val="8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Students consider narratives, technologies and processes from various perspectives, including an analysis of structure and features. </a:t>
            </a:r>
          </a:p>
          <a:p>
            <a:pPr marL="285750" indent="-285750">
              <a:spcBef>
                <a:spcPts val="600"/>
              </a:spcBef>
              <a:spcAft>
                <a:spcPts val="8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Students integrate these aspects of the study through the individual design and production of their media representations, narratives and products. </a:t>
            </a:r>
          </a:p>
          <a:p>
            <a:pPr marL="285750" indent="-285750">
              <a:spcBef>
                <a:spcPts val="600"/>
              </a:spcBef>
              <a:spcAft>
                <a:spcPts val="8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VCE Media supports students to develop and refine their planning and analytical skills, and their critical and creative thinking and expression, and to strengthen their communication skills and technical knowledge. </a:t>
            </a:r>
            <a:endParaRPr lang="en-AU" sz="2000" dirty="0">
              <a:solidFill>
                <a:srgbClr val="000000"/>
              </a:solidFill>
              <a:effectLst/>
              <a:latin typeface="Arial" panose="020B0604020202020204" pitchFamily="34" charset="0"/>
              <a:ea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1047631972"/>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450749"/>
            <a:ext cx="7121236" cy="498768"/>
          </a:xfrm>
        </p:spPr>
        <p:txBody>
          <a:bodyPr/>
          <a:lstStyle/>
          <a:p>
            <a:r>
              <a:rPr lang="en-AU" sz="2800" b="1" dirty="0">
                <a:solidFill>
                  <a:srgbClr val="000000"/>
                </a:solidFill>
                <a:effectLst/>
                <a:latin typeface="Aptos" panose="020B0004020202020204" pitchFamily="34" charset="0"/>
                <a:ea typeface="Aptos" panose="020B0004020202020204" pitchFamily="34" charset="0"/>
              </a:rPr>
              <a:t>VCE Media is a </a:t>
            </a:r>
            <a:r>
              <a:rPr lang="en-AU" sz="2800" b="1" dirty="0">
                <a:solidFill>
                  <a:srgbClr val="10A013"/>
                </a:solidFill>
                <a:effectLst/>
                <a:latin typeface="Aptos" panose="020B0004020202020204" pitchFamily="34" charset="0"/>
                <a:ea typeface="Aptos" panose="020B0004020202020204" pitchFamily="34" charset="0"/>
              </a:rPr>
              <a:t>folio</a:t>
            </a:r>
            <a:r>
              <a:rPr lang="en-AU" sz="2800" b="1" dirty="0">
                <a:solidFill>
                  <a:srgbClr val="000000"/>
                </a:solidFill>
                <a:effectLst/>
                <a:latin typeface="Aptos" panose="020B0004020202020204" pitchFamily="34" charset="0"/>
                <a:ea typeface="Aptos" panose="020B0004020202020204" pitchFamily="34" charset="0"/>
              </a:rPr>
              <a:t> subject</a:t>
            </a:r>
            <a:endParaRPr lang="en-US" sz="2800" b="1" dirty="0">
              <a:solidFill>
                <a:schemeClr val="tx1"/>
              </a:solidFill>
            </a:endParaRPr>
          </a:p>
        </p:txBody>
      </p:sp>
      <p:sp>
        <p:nvSpPr>
          <p:cNvPr id="3" name="Subtitle 2"/>
          <p:cNvSpPr>
            <a:spLocks noGrp="1"/>
          </p:cNvSpPr>
          <p:nvPr>
            <p:ph type="subTitle" idx="1"/>
          </p:nvPr>
        </p:nvSpPr>
        <p:spPr>
          <a:xfrm>
            <a:off x="581892" y="1310326"/>
            <a:ext cx="8034208" cy="4663754"/>
          </a:xfrm>
        </p:spPr>
        <p:txBody>
          <a:bodyPr/>
          <a:lstStyle/>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A folio is a record of a student’s learning. </a:t>
            </a:r>
            <a:r>
              <a:rPr lang="en-AU" sz="2000" i="1" dirty="0">
                <a:solidFill>
                  <a:srgbClr val="000000"/>
                </a:solidFill>
                <a:effectLst/>
                <a:latin typeface="Aptos" panose="020B0004020202020204" pitchFamily="34" charset="0"/>
                <a:ea typeface="Aptos" panose="020B0004020202020204" pitchFamily="34" charset="0"/>
              </a:rPr>
              <a:t>It contains a student’s design process; research, ideas, planning, successes/failures, goals, and outcomes. </a:t>
            </a:r>
          </a:p>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A folio can provide part of a student’s entry to the workforce or further education. </a:t>
            </a:r>
          </a:p>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A folio is a </a:t>
            </a:r>
            <a:r>
              <a:rPr lang="en-AU" sz="2000" b="1" dirty="0">
                <a:solidFill>
                  <a:srgbClr val="00B050"/>
                </a:solidFill>
                <a:effectLst/>
                <a:latin typeface="Aptos" panose="020B0004020202020204" pitchFamily="34" charset="0"/>
                <a:ea typeface="Aptos" panose="020B0004020202020204" pitchFamily="34" charset="0"/>
              </a:rPr>
              <a:t>large time commitment </a:t>
            </a:r>
            <a:r>
              <a:rPr lang="en-AU" sz="2000" dirty="0">
                <a:solidFill>
                  <a:srgbClr val="000000"/>
                </a:solidFill>
                <a:effectLst/>
                <a:latin typeface="Aptos" panose="020B0004020202020204" pitchFamily="34" charset="0"/>
                <a:ea typeface="Aptos" panose="020B0004020202020204" pitchFamily="34" charset="0"/>
              </a:rPr>
              <a:t>to a subject and requires constant and ongoing attention. </a:t>
            </a:r>
            <a:r>
              <a:rPr lang="en-AU" sz="2000" i="1" dirty="0">
                <a:solidFill>
                  <a:srgbClr val="000000"/>
                </a:solidFill>
                <a:effectLst/>
                <a:latin typeface="Aptos" panose="020B0004020202020204" pitchFamily="34" charset="0"/>
                <a:ea typeface="Aptos" panose="020B0004020202020204" pitchFamily="34" charset="0"/>
              </a:rPr>
              <a:t>Students need to be able to manage their time wisely as a folio is not something that can simply be thrown together at the last minute. </a:t>
            </a:r>
          </a:p>
          <a:p>
            <a:pPr>
              <a:spcBef>
                <a:spcPts val="600"/>
              </a:spcBef>
              <a:spcAft>
                <a:spcPts val="600"/>
              </a:spcAft>
              <a:buFont typeface="Arial" panose="020B0604020202020204" pitchFamily="34" charset="0"/>
              <a:buChar char="•"/>
            </a:pPr>
            <a:r>
              <a:rPr lang="en-AU" sz="2000" dirty="0">
                <a:solidFill>
                  <a:srgbClr val="000000"/>
                </a:solidFill>
                <a:effectLst/>
                <a:latin typeface="Aptos" panose="020B0004020202020204" pitchFamily="34" charset="0"/>
                <a:ea typeface="Aptos" panose="020B0004020202020204" pitchFamily="34" charset="0"/>
              </a:rPr>
              <a:t>Certain university and TAFE courses rely on folios for entry. </a:t>
            </a:r>
            <a:r>
              <a:rPr lang="en-AU" sz="2000" i="1" dirty="0">
                <a:solidFill>
                  <a:srgbClr val="000000"/>
                </a:solidFill>
                <a:effectLst/>
                <a:latin typeface="Aptos" panose="020B0004020202020204" pitchFamily="34" charset="0"/>
                <a:ea typeface="Aptos" panose="020B0004020202020204" pitchFamily="34" charset="0"/>
              </a:rPr>
              <a:t>Both the presentation and contents of a folio are part of the interview or entrance process and can be as meaningful as an ATAR score.</a:t>
            </a:r>
            <a:endParaRPr lang="en-AU" sz="2000" i="1" dirty="0">
              <a:solidFill>
                <a:srgbClr val="000000"/>
              </a:solidFill>
              <a:effectLst/>
              <a:latin typeface="Arial" panose="020B0604020202020204" pitchFamily="34" charset="0"/>
              <a:ea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1882360207"/>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1" y="450749"/>
            <a:ext cx="7121236" cy="498768"/>
          </a:xfrm>
        </p:spPr>
        <p:txBody>
          <a:bodyPr/>
          <a:lstStyle/>
          <a:p>
            <a:r>
              <a:rPr lang="en-AU" sz="2800" b="1" dirty="0">
                <a:solidFill>
                  <a:srgbClr val="000000"/>
                </a:solidFill>
                <a:effectLst/>
                <a:latin typeface="Aptos" panose="020B0004020202020204" pitchFamily="34" charset="0"/>
                <a:ea typeface="Aptos" panose="020B0004020202020204" pitchFamily="34" charset="0"/>
              </a:rPr>
              <a:t>Structure</a:t>
            </a:r>
            <a:endParaRPr lang="en-US" sz="2800" b="1" dirty="0">
              <a:solidFill>
                <a:schemeClr val="tx1"/>
              </a:solidFill>
            </a:endParaRPr>
          </a:p>
        </p:txBody>
      </p:sp>
      <p:sp>
        <p:nvSpPr>
          <p:cNvPr id="3" name="Subtitle 2"/>
          <p:cNvSpPr>
            <a:spLocks noGrp="1"/>
          </p:cNvSpPr>
          <p:nvPr>
            <p:ph type="subTitle" idx="1"/>
          </p:nvPr>
        </p:nvSpPr>
        <p:spPr>
          <a:xfrm>
            <a:off x="581892" y="1527142"/>
            <a:ext cx="8034208" cy="4446938"/>
          </a:xfrm>
        </p:spPr>
        <p:txBody>
          <a:bodyPr/>
          <a:lstStyle/>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This study is made up of four units:</a:t>
            </a:r>
            <a:endPar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1: Media forms, representations, and Australian stories</a:t>
            </a: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2: Narrative across media forms</a:t>
            </a: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3: Media narratives, contexts and pre-production</a:t>
            </a: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4: Media Production: agency and control in and of the media</a:t>
            </a:r>
          </a:p>
          <a:p>
            <a:pPr marL="0" indent="0">
              <a:buNone/>
            </a:pPr>
            <a:endParaRPr lang="en-US" dirty="0">
              <a:solidFill>
                <a:schemeClr val="tx1"/>
              </a:solidFill>
            </a:endParaRPr>
          </a:p>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Entry:</a:t>
            </a:r>
            <a:endPar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There are no prerequisites for entry to Units 1, 2 and 3.                                               Students </a:t>
            </a:r>
            <a:r>
              <a:rPr lang="en-AU" sz="1800" b="1" kern="100" dirty="0">
                <a:solidFill>
                  <a:srgbClr val="00B050"/>
                </a:solidFill>
                <a:effectLst/>
                <a:latin typeface="Aptos" panose="020B0004020202020204" pitchFamily="34" charset="0"/>
                <a:ea typeface="Aptos" panose="020B0004020202020204" pitchFamily="34" charset="0"/>
                <a:cs typeface="Times New Roman" panose="02020603050405020304" pitchFamily="18" charset="0"/>
              </a:rPr>
              <a:t>must undertake </a:t>
            </a: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3 and Unit 4 as a sequence.</a:t>
            </a:r>
          </a:p>
          <a:p>
            <a:pPr marL="0" indent="0">
              <a:buNone/>
            </a:pPr>
            <a:endParaRPr lang="en-US" dirty="0"/>
          </a:p>
        </p:txBody>
      </p:sp>
    </p:spTree>
    <p:extLst>
      <p:ext uri="{BB962C8B-B14F-4D97-AF65-F5344CB8AC3E}">
        <p14:creationId xmlns:p14="http://schemas.microsoft.com/office/powerpoint/2010/main" val="2941402882"/>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1: </a:t>
            </a:r>
            <a:r>
              <a:rPr lang="en-US" sz="2000" b="1" i="1" dirty="0">
                <a:solidFill>
                  <a:srgbClr val="000000"/>
                </a:solidFill>
                <a:effectLst/>
                <a:latin typeface="Aptos" panose="020B0004020202020204" pitchFamily="34" charset="0"/>
                <a:ea typeface="Aptos" panose="020B0004020202020204" pitchFamily="34" charset="0"/>
              </a:rPr>
              <a:t>Media forms, representations, and Australian stories</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81892" y="1527142"/>
            <a:ext cx="8034208" cy="4446938"/>
          </a:xfrm>
        </p:spPr>
        <p:txBody>
          <a:bodyPr/>
          <a:lstStyle/>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In this unit, students develop an understanding of audiences and the core concepts underpinning the construction of representations and meaning in different media forms. </a:t>
            </a:r>
          </a:p>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Students work in a range of media forms and develop and produce representations to demonstrate an understanding of the characteristics of each media form, and how they contribute to the communication of meaning. </a:t>
            </a:r>
          </a:p>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Students develop an understanding of the features of Australian fictional and non-fictional narratives in different media forms. </a:t>
            </a:r>
            <a:endParaRPr lang="en-AU" sz="1800" dirty="0">
              <a:solidFill>
                <a:srgbClr val="000000"/>
              </a:solidFill>
              <a:effectLst/>
              <a:latin typeface="Arial" panose="020B0604020202020204" pitchFamily="34" charset="0"/>
              <a:ea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2567872723"/>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2: </a:t>
            </a:r>
            <a:r>
              <a:rPr lang="en-US" sz="2000" b="1" i="1" dirty="0">
                <a:solidFill>
                  <a:srgbClr val="000000"/>
                </a:solidFill>
                <a:effectLst/>
                <a:latin typeface="Aptos" panose="020B0004020202020204" pitchFamily="34" charset="0"/>
                <a:ea typeface="Aptos" panose="020B0004020202020204" pitchFamily="34" charset="0"/>
              </a:rPr>
              <a:t>Narrative across media forms</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81892" y="1527142"/>
            <a:ext cx="8034208" cy="4446938"/>
          </a:xfrm>
        </p:spPr>
        <p:txBody>
          <a:bodyPr/>
          <a:lstStyle/>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In this unit, students further develop an understanding of the concept of narrative in media products and forms in different contexts. </a:t>
            </a:r>
          </a:p>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Narratives in both traditional and newer forms include film, television, digital streamed productions, audio news, print, photography, games and interactive digital forms. </a:t>
            </a:r>
          </a:p>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Students undertake production activities to design and create narratives that demonstrate an awareness of the structures and media codes and conventions appropriate to corresponding media forms.</a:t>
            </a:r>
            <a:endParaRPr lang="en-AU" sz="1800" dirty="0">
              <a:solidFill>
                <a:srgbClr val="000000"/>
              </a:solidFill>
              <a:effectLst/>
              <a:latin typeface="Arial" panose="020B0604020202020204" pitchFamily="34" charset="0"/>
              <a:ea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723789306"/>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3: </a:t>
            </a:r>
            <a:r>
              <a:rPr lang="en-US" sz="2000" b="1" i="1" dirty="0">
                <a:solidFill>
                  <a:srgbClr val="000000"/>
                </a:solidFill>
                <a:effectLst/>
                <a:latin typeface="Aptos" panose="020B0004020202020204" pitchFamily="34" charset="0"/>
                <a:ea typeface="Aptos" panose="020B0004020202020204" pitchFamily="34" charset="0"/>
              </a:rPr>
              <a:t>Media narratives, contexts and pre-production</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81892" y="1527142"/>
            <a:ext cx="8034208" cy="4446938"/>
          </a:xfrm>
        </p:spPr>
        <p:txBody>
          <a:bodyPr/>
          <a:lstStyle/>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In this unit, students explore specific codes and narrative conventions and begin the process of research to support their understanding of how they can adopt and employ these techniques in their own works. </a:t>
            </a:r>
          </a:p>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Students use the pre-production stage of the media production process to design the production of a media product for a specified audience. </a:t>
            </a:r>
          </a:p>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Students undertake pre-production planning appropriate to their selected media form and develop written and visual planning documents to support the production and post-production of a media product in Unit 4.</a:t>
            </a:r>
            <a:endParaRPr lang="en-AU" sz="1800" dirty="0">
              <a:solidFill>
                <a:srgbClr val="000000"/>
              </a:solidFill>
              <a:effectLst/>
              <a:latin typeface="Arial" panose="020B0604020202020204" pitchFamily="34" charset="0"/>
              <a:ea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312569891"/>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Unit 4: </a:t>
            </a:r>
            <a:r>
              <a:rPr lang="en-US" sz="2000" b="1" i="1" dirty="0">
                <a:solidFill>
                  <a:srgbClr val="000000"/>
                </a:solidFill>
                <a:effectLst/>
                <a:latin typeface="Aptos" panose="020B0004020202020204" pitchFamily="34" charset="0"/>
                <a:ea typeface="Aptos" panose="020B0004020202020204" pitchFamily="34" charset="0"/>
              </a:rPr>
              <a:t>Media Production: agency and control in and of the media</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581892" y="1527142"/>
            <a:ext cx="8034208" cy="4446938"/>
          </a:xfrm>
        </p:spPr>
        <p:txBody>
          <a:bodyPr/>
          <a:lstStyle/>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In this unit students focus on the production and post-production stages of the m</a:t>
            </a:r>
            <a:r>
              <a:rPr lang="en-AU" sz="1800" dirty="0">
                <a:solidFill>
                  <a:schemeClr val="tx1"/>
                </a:solidFill>
                <a:effectLst/>
                <a:latin typeface="Aptos" panose="020B0004020202020204" pitchFamily="34" charset="0"/>
                <a:ea typeface="Aptos" panose="020B0004020202020204" pitchFamily="34" charset="0"/>
              </a:rPr>
              <a:t>e</a:t>
            </a:r>
            <a:r>
              <a:rPr lang="en-AU" sz="1800" dirty="0">
                <a:solidFill>
                  <a:srgbClr val="000000"/>
                </a:solidFill>
                <a:effectLst/>
                <a:latin typeface="Aptos" panose="020B0004020202020204" pitchFamily="34" charset="0"/>
                <a:ea typeface="Aptos" panose="020B0004020202020204" pitchFamily="34" charset="0"/>
              </a:rPr>
              <a:t>dia production process, bringing the pre-production plans created in Unit 3 to their realisation. </a:t>
            </a:r>
          </a:p>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Students refine their media production in response to feedback and through personal reflection, documenting the iterations of their production as they work towards completion. </a:t>
            </a:r>
          </a:p>
          <a:p>
            <a:pPr marL="285750" indent="-285750">
              <a:spcBef>
                <a:spcPts val="600"/>
              </a:spcBef>
              <a:spcAft>
                <a:spcPts val="600"/>
              </a:spcAft>
              <a:buFont typeface="Arial" panose="020B0604020202020204" pitchFamily="34" charset="0"/>
              <a:buChar char="•"/>
            </a:pPr>
            <a:r>
              <a:rPr lang="en-AU" sz="1800" dirty="0">
                <a:solidFill>
                  <a:srgbClr val="000000"/>
                </a:solidFill>
                <a:effectLst/>
                <a:latin typeface="Aptos" panose="020B0004020202020204" pitchFamily="34" charset="0"/>
                <a:ea typeface="Aptos" panose="020B0004020202020204" pitchFamily="34" charset="0"/>
              </a:rPr>
              <a:t>Students explore the relationship between the media and audiences, focusing on the opportunities and challenges afforded by current developments in the media industry. </a:t>
            </a:r>
            <a:endParaRPr lang="en-AU" sz="1800" dirty="0">
              <a:solidFill>
                <a:srgbClr val="000000"/>
              </a:solidFill>
              <a:effectLst/>
              <a:latin typeface="Arial" panose="020B0604020202020204" pitchFamily="34" charset="0"/>
              <a:ea typeface="Aptos" panose="020B0004020202020204" pitchFamily="34" charset="0"/>
            </a:endParaRPr>
          </a:p>
          <a:p>
            <a:pPr marL="0" indent="0">
              <a:buNone/>
            </a:pPr>
            <a:endParaRPr lang="en-US" dirty="0"/>
          </a:p>
        </p:txBody>
      </p:sp>
    </p:spTree>
    <p:extLst>
      <p:ext uri="{BB962C8B-B14F-4D97-AF65-F5344CB8AC3E}">
        <p14:creationId xmlns:p14="http://schemas.microsoft.com/office/powerpoint/2010/main" val="1019705883"/>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81890" y="450749"/>
            <a:ext cx="7991787" cy="498768"/>
          </a:xfrm>
        </p:spPr>
        <p:txBody>
          <a:bodyPr/>
          <a:lstStyle/>
          <a:p>
            <a:r>
              <a:rPr lang="en-US" sz="2800" b="1" dirty="0">
                <a:solidFill>
                  <a:srgbClr val="000000"/>
                </a:solidFill>
                <a:effectLst/>
                <a:latin typeface="Aptos" panose="020B0004020202020204" pitchFamily="34" charset="0"/>
                <a:ea typeface="Aptos" panose="020B0004020202020204" pitchFamily="34" charset="0"/>
              </a:rPr>
              <a:t>Assessment</a:t>
            </a:r>
            <a:endParaRPr lang="en-US" sz="2800" b="1" i="1" dirty="0">
              <a:solidFill>
                <a:srgbClr val="000000"/>
              </a:solidFill>
              <a:effectLst/>
              <a:latin typeface="Aptos" panose="020B0004020202020204" pitchFamily="34" charset="0"/>
              <a:ea typeface="Aptos" panose="020B0004020202020204" pitchFamily="34" charset="0"/>
            </a:endParaRPr>
          </a:p>
        </p:txBody>
      </p:sp>
      <p:sp>
        <p:nvSpPr>
          <p:cNvPr id="3" name="Subtitle 2"/>
          <p:cNvSpPr>
            <a:spLocks noGrp="1"/>
          </p:cNvSpPr>
          <p:nvPr>
            <p:ph type="subTitle" idx="1"/>
          </p:nvPr>
        </p:nvSpPr>
        <p:spPr>
          <a:xfrm>
            <a:off x="418495" y="1127101"/>
            <a:ext cx="8307009" cy="2186994"/>
          </a:xfrm>
        </p:spPr>
        <p:txBody>
          <a:bodyPr numCol="2"/>
          <a:lstStyle/>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1</a:t>
            </a:r>
          </a:p>
          <a:p>
            <a:pPr marL="285750" indent="-285750">
              <a:lnSpc>
                <a:spcPct val="115000"/>
              </a:lnSpc>
              <a:spcAft>
                <a:spcPts val="800"/>
              </a:spcAft>
              <a:buFont typeface="Arial" panose="020B0604020202020204" pitchFamily="34" charset="0"/>
              <a:buChar char="•"/>
            </a:pPr>
            <a:r>
              <a:rPr lang="en-AU"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Analytical research and response</a:t>
            </a:r>
            <a:endParaRPr lang="en-AU" sz="1800" i="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en-AU"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A produced media representation in selected forms with folio</a:t>
            </a:r>
          </a:p>
          <a:p>
            <a:pPr marL="285750" indent="-285750">
              <a:lnSpc>
                <a:spcPct val="115000"/>
              </a:lnSpc>
              <a:spcAft>
                <a:spcPts val="800"/>
              </a:spcAft>
              <a:buFont typeface="Arial" panose="020B0604020202020204" pitchFamily="34" charset="0"/>
              <a:buChar char="•"/>
            </a:pPr>
            <a:r>
              <a:rPr lang="en-AU" sz="1800" i="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Short answer written response test</a:t>
            </a:r>
          </a:p>
          <a:p>
            <a:pPr marL="0" indent="0">
              <a:lnSpc>
                <a:spcPct val="115000"/>
              </a:lnSpc>
              <a:spcAft>
                <a:spcPts val="800"/>
              </a:spcAft>
              <a:buNone/>
            </a:pPr>
            <a:endPar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Unit 2</a:t>
            </a:r>
          </a:p>
          <a:p>
            <a:pPr marL="285750" indent="-285750">
              <a:lnSpc>
                <a:spcPct val="115000"/>
              </a:lnSpc>
              <a:spcAft>
                <a:spcPts val="800"/>
              </a:spcAft>
              <a:buFont typeface="Arial" panose="020B0604020202020204" pitchFamily="34" charset="0"/>
              <a:buChar char="•"/>
            </a:pPr>
            <a:r>
              <a:rPr lang="en-AU"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Analytical research and response</a:t>
            </a:r>
          </a:p>
          <a:p>
            <a:pPr marL="285750" indent="-285750">
              <a:lnSpc>
                <a:spcPct val="115000"/>
              </a:lnSpc>
              <a:spcAft>
                <a:spcPts val="800"/>
              </a:spcAft>
              <a:buFont typeface="Arial" panose="020B0604020202020204" pitchFamily="34" charset="0"/>
              <a:buChar char="•"/>
            </a:pPr>
            <a:r>
              <a:rPr lang="en-AU"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Collaborative media narrative product with folio</a:t>
            </a:r>
            <a:endParaRPr lang="en-AU" sz="1800" i="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en-AU" sz="1800" i="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Short answer written response exam</a:t>
            </a:r>
          </a:p>
          <a:p>
            <a:pPr marL="0" indent="0">
              <a:lnSpc>
                <a:spcPct val="115000"/>
              </a:lnSpc>
              <a:spcAft>
                <a:spcPts val="800"/>
              </a:spcAft>
              <a:buNone/>
            </a:pPr>
            <a:r>
              <a:rPr lang="en-AU" sz="1800" b="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 </a:t>
            </a:r>
            <a:endParaRPr lang="en-US" dirty="0"/>
          </a:p>
        </p:txBody>
      </p:sp>
      <p:sp>
        <p:nvSpPr>
          <p:cNvPr id="4" name="Subtitle 2">
            <a:extLst>
              <a:ext uri="{FF2B5EF4-FFF2-40B4-BE49-F238E27FC236}">
                <a16:creationId xmlns:a16="http://schemas.microsoft.com/office/drawing/2014/main" id="{16AAC017-E177-CBBA-B56F-516DC13AAB2D}"/>
              </a:ext>
            </a:extLst>
          </p:cNvPr>
          <p:cNvSpPr txBox="1">
            <a:spLocks/>
          </p:cNvSpPr>
          <p:nvPr/>
        </p:nvSpPr>
        <p:spPr>
          <a:xfrm>
            <a:off x="440266" y="3543906"/>
            <a:ext cx="8307008" cy="2578704"/>
          </a:xfrm>
          <a:prstGeom prst="rect">
            <a:avLst/>
          </a:prstGeom>
        </p:spPr>
        <p:txBody>
          <a:bodyPr numCol="2"/>
          <a:lstStyle>
            <a:lvl1pPr marL="342900" indent="-342900" algn="l" defTabSz="457200" rtl="0" eaLnBrk="1" latinLnBrk="0" hangingPunct="1">
              <a:spcBef>
                <a:spcPct val="20000"/>
              </a:spcBef>
              <a:buFont typeface="Arial"/>
              <a:buAutoNum type="arabicPeriod"/>
              <a:defRPr sz="1800" b="0" i="0" kern="1200">
                <a:solidFill>
                  <a:schemeClr val="tx1">
                    <a:lumMod val="75000"/>
                    <a:lumOff val="25000"/>
                  </a:schemeClr>
                </a:solidFill>
                <a:latin typeface="Arial"/>
                <a:ea typeface="+mn-ea"/>
                <a:cs typeface="Arial"/>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0" indent="0">
              <a:lnSpc>
                <a:spcPct val="115000"/>
              </a:lnSpc>
              <a:spcAft>
                <a:spcPts val="800"/>
              </a:spcAft>
              <a:buFont typeface="Arial"/>
              <a:buNone/>
            </a:pPr>
            <a:r>
              <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Unit 3</a:t>
            </a:r>
            <a:endParaRPr lang="en-AU" sz="1800" i="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en-AU"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Video essay</a:t>
            </a:r>
          </a:p>
          <a:p>
            <a:pPr marL="285750" indent="-285750">
              <a:lnSpc>
                <a:spcPct val="115000"/>
              </a:lnSpc>
              <a:spcAft>
                <a:spcPts val="800"/>
              </a:spcAft>
              <a:buFont typeface="Arial" panose="020B0604020202020204" pitchFamily="34" charset="0"/>
              <a:buChar char="•"/>
            </a:pPr>
            <a:r>
              <a:rPr lang="en-AU"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Short answer written response test </a:t>
            </a:r>
            <a:endPar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285750" indent="-285750">
              <a:lnSpc>
                <a:spcPct val="115000"/>
              </a:lnSpc>
              <a:spcAft>
                <a:spcPts val="800"/>
              </a:spcAft>
              <a:buFont typeface="Arial" panose="020B0604020202020204" pitchFamily="34" charset="0"/>
              <a:buChar char="•"/>
            </a:pPr>
            <a:r>
              <a:rPr lang="en-AU" i="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Folio - research and production experiment stages </a:t>
            </a:r>
          </a:p>
          <a:p>
            <a:pPr marL="285750" indent="-285750">
              <a:lnSpc>
                <a:spcPct val="115000"/>
              </a:lnSpc>
              <a:spcAft>
                <a:spcPts val="800"/>
              </a:spcAft>
              <a:buFont typeface="Arial" panose="020B0604020202020204" pitchFamily="34" charset="0"/>
              <a:buChar char="•"/>
            </a:pPr>
            <a:r>
              <a:rPr lang="en-AU" sz="1800" i="1"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Folio - pre-production stages</a:t>
            </a:r>
          </a:p>
          <a:p>
            <a:pPr marL="0" indent="0">
              <a:lnSpc>
                <a:spcPct val="115000"/>
              </a:lnSpc>
              <a:spcAft>
                <a:spcPts val="800"/>
              </a:spcAft>
              <a:buFont typeface="Arial"/>
              <a:buNone/>
            </a:pPr>
            <a:endPar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a:p>
            <a:pPr marL="0" indent="0">
              <a:lnSpc>
                <a:spcPct val="115000"/>
              </a:lnSpc>
              <a:spcAft>
                <a:spcPts val="800"/>
              </a:spcAft>
              <a:buFont typeface="Arial"/>
              <a:buNone/>
            </a:pPr>
            <a:r>
              <a:rPr lang="en-AU" b="1"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Unit 4</a:t>
            </a:r>
          </a:p>
          <a:p>
            <a:pPr marL="285750" indent="-285750">
              <a:lnSpc>
                <a:spcPct val="115000"/>
              </a:lnSpc>
              <a:spcAft>
                <a:spcPts val="800"/>
              </a:spcAft>
              <a:buFont typeface="Arial" panose="020B0604020202020204" pitchFamily="34" charset="0"/>
              <a:buChar char="•"/>
            </a:pPr>
            <a:r>
              <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Completed media product</a:t>
            </a:r>
          </a:p>
          <a:p>
            <a:pPr marL="285750" indent="-285750">
              <a:lnSpc>
                <a:spcPct val="115000"/>
              </a:lnSpc>
              <a:spcAft>
                <a:spcPts val="800"/>
              </a:spcAft>
              <a:buFont typeface="Arial" panose="020B0604020202020204" pitchFamily="34" charset="0"/>
              <a:buChar char="•"/>
            </a:pPr>
            <a:r>
              <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Completed folio with reflection </a:t>
            </a:r>
          </a:p>
          <a:p>
            <a:pPr marL="285750" indent="-285750">
              <a:lnSpc>
                <a:spcPct val="115000"/>
              </a:lnSpc>
              <a:spcAft>
                <a:spcPts val="800"/>
              </a:spcAft>
              <a:buFont typeface="Arial" panose="020B0604020202020204" pitchFamily="34" charset="0"/>
              <a:buChar char="•"/>
            </a:pPr>
            <a:r>
              <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rPr>
              <a:t>Written report on a selected case study</a:t>
            </a:r>
          </a:p>
          <a:p>
            <a:pPr marL="285750" indent="-285750">
              <a:lnSpc>
                <a:spcPct val="115000"/>
              </a:lnSpc>
              <a:spcAft>
                <a:spcPts val="800"/>
              </a:spcAft>
              <a:buFont typeface="Arial" panose="020B0604020202020204" pitchFamily="34" charset="0"/>
              <a:buChar char="•"/>
            </a:pPr>
            <a:r>
              <a:rPr lang="en-AU" sz="1800" kern="100" dirty="0">
                <a:solidFill>
                  <a:schemeClr val="tx1"/>
                </a:solidFill>
                <a:effectLst/>
                <a:latin typeface="Aptos" panose="020B0004020202020204" pitchFamily="34" charset="0"/>
                <a:ea typeface="Aptos" panose="020B0004020202020204" pitchFamily="34" charset="0"/>
                <a:cs typeface="Times New Roman" panose="02020603050405020304" pitchFamily="18" charset="0"/>
              </a:rPr>
              <a:t>External Exam</a:t>
            </a:r>
          </a:p>
          <a:p>
            <a:pPr marL="0" indent="0">
              <a:lnSpc>
                <a:spcPct val="115000"/>
              </a:lnSpc>
              <a:spcAft>
                <a:spcPts val="800"/>
              </a:spcAft>
              <a:buFont typeface="Arial"/>
              <a:buNone/>
            </a:pPr>
            <a:endParaRPr lang="en-AU" kern="100" dirty="0">
              <a:solidFill>
                <a:schemeClr val="tx1"/>
              </a:solidFill>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172384218"/>
      </p:ext>
    </p:extLst>
  </p:cSld>
  <p:clrMapOvr>
    <a:masterClrMapping/>
  </p:clrMapOvr>
  <mc:AlternateContent xmlns:mc="http://schemas.openxmlformats.org/markup-compatibility/2006" xmlns:p14="http://schemas.microsoft.com/office/powerpoint/2010/main">
    <mc:Choice Requires="p14">
      <p:transition spd="slow" p14:dur="2000" advTm="57706"/>
    </mc:Choice>
    <mc:Fallback xmlns="">
      <p:transition spd="slow" advTm="57706"/>
    </mc:Fallback>
  </mc:AlternateContent>
</p:sld>
</file>

<file path=ppt/theme/theme1.xml><?xml version="1.0" encoding="utf-8"?>
<a:theme xmlns:a="http://schemas.openxmlformats.org/drawingml/2006/main" name="Office Them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4056</TotalTime>
  <Words>798</Words>
  <Application>Microsoft Office PowerPoint</Application>
  <PresentationFormat>On-screen Show (4:3)</PresentationFormat>
  <Paragraphs>69</Paragraphs>
  <Slides>10</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Aptos</vt:lpstr>
      <vt:lpstr>Arial</vt:lpstr>
      <vt:lpstr>Museo 300</vt:lpstr>
      <vt:lpstr>Museo 700</vt:lpstr>
      <vt:lpstr>Office Theme</vt:lpstr>
      <vt:lpstr>Custom Design</vt:lpstr>
      <vt:lpstr>VCE Media</vt:lpstr>
      <vt:lpstr>Overview</vt:lpstr>
      <vt:lpstr>VCE Media is a folio subject</vt:lpstr>
      <vt:lpstr>Structure</vt:lpstr>
      <vt:lpstr>Unit 1: Media forms, representations, and Australian stories</vt:lpstr>
      <vt:lpstr>Unit 2: Narrative across media forms</vt:lpstr>
      <vt:lpstr>Unit 3: Media narratives, contexts and pre-production</vt:lpstr>
      <vt:lpstr>Unit 4: Media Production: agency and control in and of the media</vt:lpstr>
      <vt:lpstr>Assessment</vt:lpstr>
      <vt:lpstr>Studies in Media can lead to study and career options in the following areas:</vt:lpstr>
    </vt:vector>
  </TitlesOfParts>
  <Company>X S 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Olax</dc:creator>
  <cp:lastModifiedBy>Rebecca McLarty</cp:lastModifiedBy>
  <cp:revision>49</cp:revision>
  <dcterms:created xsi:type="dcterms:W3CDTF">2015-02-16T04:39:47Z</dcterms:created>
  <dcterms:modified xsi:type="dcterms:W3CDTF">2024-07-24T04:08:05Z</dcterms:modified>
</cp:coreProperties>
</file>