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3" r:id="rId2"/>
  </p:sldMasterIdLst>
  <p:notesMasterIdLst>
    <p:notesMasterId r:id="rId13"/>
  </p:notesMasterIdLst>
  <p:sldIdLst>
    <p:sldId id="260" r:id="rId3"/>
    <p:sldId id="261" r:id="rId4"/>
    <p:sldId id="265" r:id="rId5"/>
    <p:sldId id="266" r:id="rId6"/>
    <p:sldId id="267" r:id="rId7"/>
    <p:sldId id="268" r:id="rId8"/>
    <p:sldId id="269" r:id="rId9"/>
    <p:sldId id="270" r:id="rId10"/>
    <p:sldId id="271" r:id="rId11"/>
    <p:sldId id="272"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A013"/>
    <a:srgbClr val="00CC00"/>
    <a:srgbClr val="003399"/>
    <a:srgbClr val="0066CC"/>
    <a:srgbClr val="0033FF"/>
    <a:srgbClr val="990066"/>
    <a:srgbClr val="66CC00"/>
    <a:srgbClr val="00CCFF"/>
    <a:srgbClr val="00CC33"/>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81" d="100"/>
          <a:sy n="81" d="100"/>
        </p:scale>
        <p:origin x="1502" y="-3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7986A7-EE29-4168-967D-0CE1811D2B7B}" type="datetimeFigureOut">
              <a:rPr lang="en-AU" smtClean="0"/>
              <a:t>22/07/2024</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0AA872-4FB0-495C-B8D4-D235261E3420}" type="slidenum">
              <a:rPr lang="en-AU" smtClean="0"/>
              <a:t>‹#›</a:t>
            </a:fld>
            <a:endParaRPr lang="en-AU"/>
          </a:p>
        </p:txBody>
      </p:sp>
    </p:spTree>
    <p:extLst>
      <p:ext uri="{BB962C8B-B14F-4D97-AF65-F5344CB8AC3E}">
        <p14:creationId xmlns:p14="http://schemas.microsoft.com/office/powerpoint/2010/main" val="2638659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50AA872-4FB0-495C-B8D4-D235261E3420}" type="slidenum">
              <a:rPr lang="en-AU" smtClean="0"/>
              <a:t>5</a:t>
            </a:fld>
            <a:endParaRPr lang="en-AU"/>
          </a:p>
        </p:txBody>
      </p:sp>
    </p:spTree>
    <p:extLst>
      <p:ext uri="{BB962C8B-B14F-4D97-AF65-F5344CB8AC3E}">
        <p14:creationId xmlns:p14="http://schemas.microsoft.com/office/powerpoint/2010/main" val="2895604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949517"/>
            <a:ext cx="1533129" cy="498768"/>
          </a:xfrm>
          <a:prstGeom prst="rect">
            <a:avLst/>
          </a:prstGeom>
        </p:spPr>
        <p:txBody>
          <a:bodyPr/>
          <a:lstStyle>
            <a:lvl1pPr algn="l">
              <a:defRPr sz="2400">
                <a:solidFill>
                  <a:srgbClr val="00CCFF"/>
                </a:solidFill>
                <a:latin typeface="Museo 700"/>
              </a:defRPr>
            </a:lvl1pPr>
          </a:lstStyle>
          <a:p>
            <a:r>
              <a:rPr lang="en-AU" dirty="0"/>
              <a:t>Contents</a:t>
            </a:r>
            <a:endParaRPr lang="en-US" dirty="0"/>
          </a:p>
        </p:txBody>
      </p:sp>
      <p:sp>
        <p:nvSpPr>
          <p:cNvPr id="3" name="Subtitle 2"/>
          <p:cNvSpPr>
            <a:spLocks noGrp="1"/>
          </p:cNvSpPr>
          <p:nvPr>
            <p:ph type="subTitle" idx="1" hasCustomPrompt="1"/>
          </p:nvPr>
        </p:nvSpPr>
        <p:spPr>
          <a:xfrm>
            <a:off x="1267628" y="1635787"/>
            <a:ext cx="6701114" cy="4194487"/>
          </a:xfrm>
          <a:prstGeom prst="rect">
            <a:avLst/>
          </a:prstGeom>
        </p:spPr>
        <p:txBody>
          <a:bodyPr/>
          <a:lstStyle>
            <a:lvl1pPr marL="342900" indent="-342900" algn="l">
              <a:buAutoNum type="arabicPeriod"/>
              <a:defRPr sz="1800" b="0" i="0">
                <a:solidFill>
                  <a:schemeClr val="tx1">
                    <a:lumMod val="75000"/>
                    <a:lumOff val="2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Seymour overview</a:t>
            </a:r>
          </a:p>
          <a:p>
            <a:r>
              <a:rPr lang="en-AU" dirty="0"/>
              <a:t>Chapter one title goes here</a:t>
            </a:r>
          </a:p>
          <a:p>
            <a:r>
              <a:rPr lang="en-AU" dirty="0"/>
              <a:t>Chapter two goes here</a:t>
            </a:r>
          </a:p>
          <a:p>
            <a:r>
              <a:rPr lang="en-AU" dirty="0"/>
              <a:t>Chapter three goes here</a:t>
            </a:r>
          </a:p>
          <a:p>
            <a:r>
              <a:rPr lang="en-AU" dirty="0"/>
              <a:t>Conclusion</a:t>
            </a:r>
            <a:endParaRPr lang="en-US" dirty="0"/>
          </a:p>
        </p:txBody>
      </p:sp>
    </p:spTree>
    <p:extLst>
      <p:ext uri="{BB962C8B-B14F-4D97-AF65-F5344CB8AC3E}">
        <p14:creationId xmlns:p14="http://schemas.microsoft.com/office/powerpoint/2010/main" val="2896166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949517"/>
            <a:ext cx="4393079" cy="498768"/>
          </a:xfrm>
          <a:prstGeom prst="rect">
            <a:avLst/>
          </a:prstGeom>
        </p:spPr>
        <p:txBody>
          <a:bodyPr/>
          <a:lstStyle>
            <a:lvl1pPr algn="l">
              <a:defRPr sz="2400">
                <a:solidFill>
                  <a:srgbClr val="66CC00"/>
                </a:solidFill>
                <a:latin typeface="Museo 700"/>
              </a:defRPr>
            </a:lvl1pPr>
          </a:lstStyle>
          <a:p>
            <a:r>
              <a:rPr lang="en-AU" dirty="0"/>
              <a:t>1. Seymour overview</a:t>
            </a:r>
            <a:endParaRPr lang="en-US" dirty="0"/>
          </a:p>
        </p:txBody>
      </p:sp>
      <p:sp>
        <p:nvSpPr>
          <p:cNvPr id="3" name="Subtitle 2"/>
          <p:cNvSpPr>
            <a:spLocks noGrp="1"/>
          </p:cNvSpPr>
          <p:nvPr>
            <p:ph type="subTitle" idx="1" hasCustomPrompt="1"/>
          </p:nvPr>
        </p:nvSpPr>
        <p:spPr>
          <a:xfrm>
            <a:off x="1267627" y="1635788"/>
            <a:ext cx="6390305" cy="1638762"/>
          </a:xfrm>
          <a:prstGeom prst="rect">
            <a:avLst/>
          </a:prstGeom>
        </p:spPr>
        <p:txBody>
          <a:bodyPr/>
          <a:lstStyle>
            <a:lvl1pPr marL="0" indent="0" algn="l">
              <a:buFontTx/>
              <a:buNone/>
              <a:defRPr sz="1800" b="0" i="0">
                <a:solidFill>
                  <a:schemeClr val="tx1">
                    <a:lumMod val="75000"/>
                    <a:lumOff val="2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err="1"/>
              <a:t>Dipicid</a:t>
            </a:r>
            <a:r>
              <a:rPr lang="en-AU" dirty="0"/>
              <a:t> </a:t>
            </a:r>
            <a:r>
              <a:rPr lang="en-AU" dirty="0" err="1"/>
              <a:t>etur</a:t>
            </a:r>
            <a:r>
              <a:rPr lang="en-AU" dirty="0"/>
              <a:t> arum </a:t>
            </a:r>
            <a:r>
              <a:rPr lang="en-AU" dirty="0" err="1"/>
              <a:t>dus</a:t>
            </a:r>
            <a:r>
              <a:rPr lang="en-AU" dirty="0"/>
              <a:t>, </a:t>
            </a:r>
            <a:r>
              <a:rPr lang="en-AU" dirty="0" err="1"/>
              <a:t>idesti</a:t>
            </a:r>
            <a:r>
              <a:rPr lang="en-AU" dirty="0"/>
              <a:t> </a:t>
            </a:r>
            <a:r>
              <a:rPr lang="en-AU" dirty="0" err="1"/>
              <a:t>optur</a:t>
            </a:r>
            <a:r>
              <a:rPr lang="en-AU" dirty="0"/>
              <a:t> </a:t>
            </a:r>
            <a:r>
              <a:rPr lang="en-AU" dirty="0" err="1"/>
              <a:t>aut</a:t>
            </a:r>
            <a:r>
              <a:rPr lang="en-AU" dirty="0"/>
              <a:t> </a:t>
            </a:r>
            <a:r>
              <a:rPr lang="en-AU" dirty="0" err="1"/>
              <a:t>faceatenihit</a:t>
            </a:r>
            <a:r>
              <a:rPr lang="en-AU" dirty="0"/>
              <a:t> </a:t>
            </a:r>
            <a:r>
              <a:rPr lang="en-AU" dirty="0" err="1"/>
              <a:t>alitiis</a:t>
            </a:r>
            <a:r>
              <a:rPr lang="en-AU" dirty="0"/>
              <a:t> </a:t>
            </a:r>
            <a:r>
              <a:rPr lang="en-AU" dirty="0" err="1"/>
              <a:t>etur</a:t>
            </a:r>
            <a:r>
              <a:rPr lang="en-AU" dirty="0"/>
              <a:t>? </a:t>
            </a:r>
            <a:r>
              <a:rPr lang="en-AU" dirty="0" err="1"/>
              <a:t>Daectur</a:t>
            </a:r>
            <a:r>
              <a:rPr lang="en-AU" dirty="0"/>
              <a:t> </a:t>
            </a:r>
            <a:r>
              <a:rPr lang="en-AU" dirty="0" err="1"/>
              <a:t>magnimin</a:t>
            </a:r>
            <a:r>
              <a:rPr lang="en-AU" dirty="0"/>
              <a:t> </a:t>
            </a:r>
            <a:r>
              <a:rPr lang="en-AU" dirty="0" err="1"/>
              <a:t>eaquistempor</a:t>
            </a:r>
            <a:r>
              <a:rPr lang="en-AU" dirty="0"/>
              <a:t> am </a:t>
            </a:r>
            <a:r>
              <a:rPr lang="en-AU" dirty="0" err="1"/>
              <a:t>volorpore</a:t>
            </a:r>
            <a:r>
              <a:rPr lang="en-AU" dirty="0"/>
              <a:t>, </a:t>
            </a:r>
            <a:r>
              <a:rPr lang="en-AU" dirty="0" err="1"/>
              <a:t>consequae</a:t>
            </a:r>
            <a:r>
              <a:rPr lang="en-AU" dirty="0"/>
              <a:t> </a:t>
            </a:r>
            <a:r>
              <a:rPr lang="en-AU" dirty="0" err="1"/>
              <a:t>ofﬁ</a:t>
            </a:r>
            <a:r>
              <a:rPr lang="en-AU" dirty="0"/>
              <a:t> </a:t>
            </a:r>
            <a:r>
              <a:rPr lang="en-AU" dirty="0" err="1"/>
              <a:t>cto</a:t>
            </a:r>
            <a:r>
              <a:rPr lang="en-AU" dirty="0"/>
              <a:t> </a:t>
            </a:r>
            <a:r>
              <a:rPr lang="en-AU" dirty="0" err="1"/>
              <a:t>bla</a:t>
            </a:r>
            <a:r>
              <a:rPr lang="en-AU" dirty="0"/>
              <a:t> </a:t>
            </a:r>
            <a:r>
              <a:rPr lang="en-AU" dirty="0" err="1"/>
              <a:t>aboria</a:t>
            </a:r>
            <a:r>
              <a:rPr lang="en-AU" dirty="0"/>
              <a:t> </a:t>
            </a:r>
            <a:r>
              <a:rPr lang="en-AU" dirty="0" err="1"/>
              <a:t>cumet</a:t>
            </a:r>
            <a:r>
              <a:rPr lang="en-AU" dirty="0"/>
              <a:t> </a:t>
            </a:r>
            <a:r>
              <a:rPr lang="en-AU" dirty="0" err="1"/>
              <a:t>optatquistis</a:t>
            </a:r>
            <a:r>
              <a:rPr lang="en-AU" dirty="0"/>
              <a:t> </a:t>
            </a:r>
            <a:r>
              <a:rPr lang="en-AU" dirty="0" err="1"/>
              <a:t>ium</a:t>
            </a:r>
            <a:r>
              <a:rPr lang="en-AU" dirty="0"/>
              <a:t> </a:t>
            </a:r>
            <a:r>
              <a:rPr lang="en-AU" dirty="0" err="1"/>
              <a:t>fuga</a:t>
            </a:r>
            <a:r>
              <a:rPr lang="en-AU" dirty="0"/>
              <a:t>. </a:t>
            </a:r>
            <a:r>
              <a:rPr lang="en-AU" dirty="0" err="1"/>
              <a:t>Nem</a:t>
            </a:r>
            <a:r>
              <a:rPr lang="en-AU" dirty="0"/>
              <a:t>. </a:t>
            </a:r>
            <a:r>
              <a:rPr lang="en-AU" dirty="0" err="1"/>
              <a:t>Ehendam</a:t>
            </a:r>
            <a:r>
              <a:rPr lang="en-AU" dirty="0"/>
              <a:t> </a:t>
            </a:r>
            <a:r>
              <a:rPr lang="en-AU" dirty="0" err="1"/>
              <a:t>ea</a:t>
            </a:r>
            <a:r>
              <a:rPr lang="en-AU" dirty="0"/>
              <a:t> cum is </a:t>
            </a:r>
            <a:r>
              <a:rPr lang="en-AU" dirty="0" err="1"/>
              <a:t>il</a:t>
            </a:r>
            <a:r>
              <a:rPr lang="en-AU" dirty="0"/>
              <a:t> </a:t>
            </a:r>
            <a:r>
              <a:rPr lang="en-AU" dirty="0" err="1"/>
              <a:t>intis</a:t>
            </a:r>
            <a:r>
              <a:rPr lang="en-AU" dirty="0"/>
              <a:t>  qui </a:t>
            </a:r>
            <a:r>
              <a:rPr lang="en-AU" dirty="0" err="1"/>
              <a:t>culleni</a:t>
            </a:r>
            <a:r>
              <a:rPr lang="en-AU" dirty="0"/>
              <a:t> </a:t>
            </a:r>
            <a:r>
              <a:rPr lang="en-AU" dirty="0" err="1"/>
              <a:t>mporem</a:t>
            </a:r>
            <a:r>
              <a:rPr lang="en-AU" dirty="0"/>
              <a:t> am </a:t>
            </a:r>
            <a:r>
              <a:rPr lang="en-AU" dirty="0" err="1"/>
              <a:t>alitemp</a:t>
            </a:r>
            <a:r>
              <a:rPr lang="en-AU" dirty="0"/>
              <a:t> </a:t>
            </a:r>
            <a:r>
              <a:rPr lang="en-AU" dirty="0" err="1"/>
              <a:t>eratem</a:t>
            </a:r>
            <a:r>
              <a:rPr lang="en-AU" dirty="0"/>
              <a:t> </a:t>
            </a:r>
            <a:r>
              <a:rPr lang="en-AU" dirty="0" err="1"/>
              <a:t>volupta</a:t>
            </a:r>
            <a:r>
              <a:rPr lang="en-AU" dirty="0"/>
              <a:t> </a:t>
            </a:r>
            <a:r>
              <a:rPr lang="en-AU" dirty="0" err="1"/>
              <a:t>estetur</a:t>
            </a:r>
            <a:r>
              <a:rPr lang="en-AU" dirty="0"/>
              <a:t> </a:t>
            </a:r>
            <a:r>
              <a:rPr lang="en-AU" dirty="0" err="1"/>
              <a:t>mo</a:t>
            </a:r>
            <a:r>
              <a:rPr lang="en-AU" dirty="0"/>
              <a:t> </a:t>
            </a:r>
            <a:r>
              <a:rPr lang="en-AU" dirty="0" err="1"/>
              <a:t>ommolup</a:t>
            </a:r>
            <a:r>
              <a:rPr lang="en-AU" dirty="0"/>
              <a:t> </a:t>
            </a:r>
            <a:r>
              <a:rPr lang="en-AU" dirty="0" err="1"/>
              <a:t>tiberep</a:t>
            </a:r>
            <a:r>
              <a:rPr lang="en-AU" dirty="0"/>
              <a:t> </a:t>
            </a:r>
            <a:r>
              <a:rPr lang="en-AU" dirty="0" err="1"/>
              <a:t>tatur</a:t>
            </a:r>
            <a:r>
              <a:rPr lang="en-AU" dirty="0"/>
              <a:t>, tem. </a:t>
            </a:r>
            <a:endParaRPr lang="en-US" dirty="0"/>
          </a:p>
        </p:txBody>
      </p:sp>
    </p:spTree>
    <p:extLst>
      <p:ext uri="{BB962C8B-B14F-4D97-AF65-F5344CB8AC3E}">
        <p14:creationId xmlns:p14="http://schemas.microsoft.com/office/powerpoint/2010/main" val="128412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949517"/>
            <a:ext cx="4393079" cy="498768"/>
          </a:xfrm>
          <a:prstGeom prst="rect">
            <a:avLst/>
          </a:prstGeom>
        </p:spPr>
        <p:txBody>
          <a:bodyPr/>
          <a:lstStyle>
            <a:lvl1pPr algn="l">
              <a:defRPr sz="2400">
                <a:solidFill>
                  <a:srgbClr val="990066"/>
                </a:solidFill>
                <a:latin typeface="Museo 700"/>
              </a:defRPr>
            </a:lvl1pPr>
          </a:lstStyle>
          <a:p>
            <a:r>
              <a:rPr lang="en-AU" dirty="0"/>
              <a:t>2. Chapter one</a:t>
            </a:r>
            <a:endParaRPr lang="en-US" dirty="0"/>
          </a:p>
        </p:txBody>
      </p:sp>
      <p:sp>
        <p:nvSpPr>
          <p:cNvPr id="3" name="Subtitle 2"/>
          <p:cNvSpPr>
            <a:spLocks noGrp="1"/>
          </p:cNvSpPr>
          <p:nvPr>
            <p:ph type="subTitle" idx="1" hasCustomPrompt="1"/>
          </p:nvPr>
        </p:nvSpPr>
        <p:spPr>
          <a:xfrm>
            <a:off x="1267627" y="1635788"/>
            <a:ext cx="6390305" cy="1638762"/>
          </a:xfrm>
          <a:prstGeom prst="rect">
            <a:avLst/>
          </a:prstGeom>
        </p:spPr>
        <p:txBody>
          <a:bodyPr/>
          <a:lstStyle>
            <a:lvl1pPr marL="0" indent="0" algn="l">
              <a:buFontTx/>
              <a:buNone/>
              <a:defRPr sz="1800" b="0" i="0">
                <a:solidFill>
                  <a:schemeClr val="tx1">
                    <a:lumMod val="75000"/>
                    <a:lumOff val="2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err="1"/>
              <a:t>Dipicid</a:t>
            </a:r>
            <a:r>
              <a:rPr lang="en-AU" dirty="0"/>
              <a:t> </a:t>
            </a:r>
            <a:r>
              <a:rPr lang="en-AU" dirty="0" err="1"/>
              <a:t>etur</a:t>
            </a:r>
            <a:r>
              <a:rPr lang="en-AU" dirty="0"/>
              <a:t> arum </a:t>
            </a:r>
            <a:r>
              <a:rPr lang="en-AU" dirty="0" err="1"/>
              <a:t>dus</a:t>
            </a:r>
            <a:r>
              <a:rPr lang="en-AU" dirty="0"/>
              <a:t>, </a:t>
            </a:r>
            <a:r>
              <a:rPr lang="en-AU" dirty="0" err="1"/>
              <a:t>idesti</a:t>
            </a:r>
            <a:r>
              <a:rPr lang="en-AU" dirty="0"/>
              <a:t> </a:t>
            </a:r>
            <a:r>
              <a:rPr lang="en-AU" dirty="0" err="1"/>
              <a:t>optur</a:t>
            </a:r>
            <a:r>
              <a:rPr lang="en-AU" dirty="0"/>
              <a:t> </a:t>
            </a:r>
            <a:r>
              <a:rPr lang="en-AU" dirty="0" err="1"/>
              <a:t>aut</a:t>
            </a:r>
            <a:r>
              <a:rPr lang="en-AU" dirty="0"/>
              <a:t> </a:t>
            </a:r>
            <a:r>
              <a:rPr lang="en-AU" dirty="0" err="1"/>
              <a:t>faceatenihit</a:t>
            </a:r>
            <a:r>
              <a:rPr lang="en-AU" dirty="0"/>
              <a:t> </a:t>
            </a:r>
            <a:r>
              <a:rPr lang="en-AU" dirty="0" err="1"/>
              <a:t>alitiis</a:t>
            </a:r>
            <a:r>
              <a:rPr lang="en-AU" dirty="0"/>
              <a:t> </a:t>
            </a:r>
            <a:r>
              <a:rPr lang="en-AU" dirty="0" err="1"/>
              <a:t>etur</a:t>
            </a:r>
            <a:r>
              <a:rPr lang="en-AU" dirty="0"/>
              <a:t>? </a:t>
            </a:r>
            <a:r>
              <a:rPr lang="en-AU" dirty="0" err="1"/>
              <a:t>Daectur</a:t>
            </a:r>
            <a:r>
              <a:rPr lang="en-AU" dirty="0"/>
              <a:t> </a:t>
            </a:r>
            <a:r>
              <a:rPr lang="en-AU" dirty="0" err="1"/>
              <a:t>magnimin</a:t>
            </a:r>
            <a:r>
              <a:rPr lang="en-AU" dirty="0"/>
              <a:t> </a:t>
            </a:r>
            <a:r>
              <a:rPr lang="en-AU" dirty="0" err="1"/>
              <a:t>eaquistempor</a:t>
            </a:r>
            <a:r>
              <a:rPr lang="en-AU" dirty="0"/>
              <a:t> am </a:t>
            </a:r>
            <a:r>
              <a:rPr lang="en-AU" dirty="0" err="1"/>
              <a:t>volorpore</a:t>
            </a:r>
            <a:r>
              <a:rPr lang="en-AU" dirty="0"/>
              <a:t>, </a:t>
            </a:r>
            <a:r>
              <a:rPr lang="en-AU" dirty="0" err="1"/>
              <a:t>consequae</a:t>
            </a:r>
            <a:r>
              <a:rPr lang="en-AU" dirty="0"/>
              <a:t> </a:t>
            </a:r>
            <a:r>
              <a:rPr lang="en-AU" dirty="0" err="1"/>
              <a:t>ofﬁ</a:t>
            </a:r>
            <a:r>
              <a:rPr lang="en-AU" dirty="0"/>
              <a:t> </a:t>
            </a:r>
            <a:r>
              <a:rPr lang="en-AU" dirty="0" err="1"/>
              <a:t>cto</a:t>
            </a:r>
            <a:r>
              <a:rPr lang="en-AU" dirty="0"/>
              <a:t> </a:t>
            </a:r>
            <a:r>
              <a:rPr lang="en-AU" dirty="0" err="1"/>
              <a:t>bla</a:t>
            </a:r>
            <a:r>
              <a:rPr lang="en-AU" dirty="0"/>
              <a:t> </a:t>
            </a:r>
            <a:r>
              <a:rPr lang="en-AU" dirty="0" err="1"/>
              <a:t>aboria</a:t>
            </a:r>
            <a:r>
              <a:rPr lang="en-AU" dirty="0"/>
              <a:t> </a:t>
            </a:r>
            <a:r>
              <a:rPr lang="en-AU" dirty="0" err="1"/>
              <a:t>cumet</a:t>
            </a:r>
            <a:r>
              <a:rPr lang="en-AU" dirty="0"/>
              <a:t> </a:t>
            </a:r>
            <a:r>
              <a:rPr lang="en-AU" dirty="0" err="1"/>
              <a:t>optatquistis</a:t>
            </a:r>
            <a:r>
              <a:rPr lang="en-AU" dirty="0"/>
              <a:t> </a:t>
            </a:r>
            <a:r>
              <a:rPr lang="en-AU" dirty="0" err="1"/>
              <a:t>ium</a:t>
            </a:r>
            <a:r>
              <a:rPr lang="en-AU" dirty="0"/>
              <a:t> </a:t>
            </a:r>
            <a:r>
              <a:rPr lang="en-AU" dirty="0" err="1"/>
              <a:t>fuga</a:t>
            </a:r>
            <a:r>
              <a:rPr lang="en-AU" dirty="0"/>
              <a:t>. </a:t>
            </a:r>
            <a:r>
              <a:rPr lang="en-AU" dirty="0" err="1"/>
              <a:t>Nem</a:t>
            </a:r>
            <a:r>
              <a:rPr lang="en-AU" dirty="0"/>
              <a:t>. </a:t>
            </a:r>
            <a:r>
              <a:rPr lang="en-AU" dirty="0" err="1"/>
              <a:t>Ehendam</a:t>
            </a:r>
            <a:r>
              <a:rPr lang="en-AU" dirty="0"/>
              <a:t> </a:t>
            </a:r>
            <a:r>
              <a:rPr lang="en-AU" dirty="0" err="1"/>
              <a:t>ea</a:t>
            </a:r>
            <a:r>
              <a:rPr lang="en-AU" dirty="0"/>
              <a:t> cum is </a:t>
            </a:r>
            <a:r>
              <a:rPr lang="en-AU" dirty="0" err="1"/>
              <a:t>il</a:t>
            </a:r>
            <a:r>
              <a:rPr lang="en-AU" dirty="0"/>
              <a:t> </a:t>
            </a:r>
            <a:r>
              <a:rPr lang="en-AU" dirty="0" err="1"/>
              <a:t>intis</a:t>
            </a:r>
            <a:r>
              <a:rPr lang="en-AU" dirty="0"/>
              <a:t>  qui </a:t>
            </a:r>
            <a:r>
              <a:rPr lang="en-AU" dirty="0" err="1"/>
              <a:t>culleni</a:t>
            </a:r>
            <a:r>
              <a:rPr lang="en-AU" dirty="0"/>
              <a:t> </a:t>
            </a:r>
            <a:r>
              <a:rPr lang="en-AU" dirty="0" err="1"/>
              <a:t>mporem</a:t>
            </a:r>
            <a:r>
              <a:rPr lang="en-AU" dirty="0"/>
              <a:t> am </a:t>
            </a:r>
            <a:r>
              <a:rPr lang="en-AU" dirty="0" err="1"/>
              <a:t>alitemp</a:t>
            </a:r>
            <a:r>
              <a:rPr lang="en-AU" dirty="0"/>
              <a:t> </a:t>
            </a:r>
            <a:r>
              <a:rPr lang="en-AU" dirty="0" err="1"/>
              <a:t>eratem</a:t>
            </a:r>
            <a:r>
              <a:rPr lang="en-AU" dirty="0"/>
              <a:t> </a:t>
            </a:r>
            <a:r>
              <a:rPr lang="en-AU" dirty="0" err="1"/>
              <a:t>volupta</a:t>
            </a:r>
            <a:r>
              <a:rPr lang="en-AU" dirty="0"/>
              <a:t> </a:t>
            </a:r>
            <a:r>
              <a:rPr lang="en-AU" dirty="0" err="1"/>
              <a:t>estetur</a:t>
            </a:r>
            <a:r>
              <a:rPr lang="en-AU" dirty="0"/>
              <a:t> </a:t>
            </a:r>
            <a:r>
              <a:rPr lang="en-AU" dirty="0" err="1"/>
              <a:t>mo</a:t>
            </a:r>
            <a:r>
              <a:rPr lang="en-AU" dirty="0"/>
              <a:t> </a:t>
            </a:r>
            <a:r>
              <a:rPr lang="en-AU" dirty="0" err="1"/>
              <a:t>ommolup</a:t>
            </a:r>
            <a:r>
              <a:rPr lang="en-AU" dirty="0"/>
              <a:t> </a:t>
            </a:r>
            <a:r>
              <a:rPr lang="en-AU" dirty="0" err="1"/>
              <a:t>tiberep</a:t>
            </a:r>
            <a:r>
              <a:rPr lang="en-AU" dirty="0"/>
              <a:t> </a:t>
            </a:r>
            <a:r>
              <a:rPr lang="en-AU" dirty="0" err="1"/>
              <a:t>tatur</a:t>
            </a:r>
            <a:r>
              <a:rPr lang="en-AU" dirty="0"/>
              <a:t>, tem. </a:t>
            </a:r>
            <a:endParaRPr lang="en-US" dirty="0"/>
          </a:p>
        </p:txBody>
      </p:sp>
    </p:spTree>
    <p:extLst>
      <p:ext uri="{BB962C8B-B14F-4D97-AF65-F5344CB8AC3E}">
        <p14:creationId xmlns:p14="http://schemas.microsoft.com/office/powerpoint/2010/main" val="1325881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949517"/>
            <a:ext cx="4393079" cy="498768"/>
          </a:xfrm>
          <a:prstGeom prst="rect">
            <a:avLst/>
          </a:prstGeom>
        </p:spPr>
        <p:txBody>
          <a:bodyPr/>
          <a:lstStyle>
            <a:lvl1pPr algn="l">
              <a:defRPr sz="2400">
                <a:solidFill>
                  <a:srgbClr val="003399"/>
                </a:solidFill>
                <a:latin typeface="Museo 700"/>
              </a:defRPr>
            </a:lvl1pPr>
          </a:lstStyle>
          <a:p>
            <a:r>
              <a:rPr lang="en-AU" dirty="0"/>
              <a:t>3. Chapter two</a:t>
            </a:r>
            <a:endParaRPr lang="en-US" dirty="0"/>
          </a:p>
        </p:txBody>
      </p:sp>
      <p:sp>
        <p:nvSpPr>
          <p:cNvPr id="3" name="Subtitle 2"/>
          <p:cNvSpPr>
            <a:spLocks noGrp="1"/>
          </p:cNvSpPr>
          <p:nvPr>
            <p:ph type="subTitle" idx="1" hasCustomPrompt="1"/>
          </p:nvPr>
        </p:nvSpPr>
        <p:spPr>
          <a:xfrm>
            <a:off x="1267627" y="1635788"/>
            <a:ext cx="6390305" cy="1638762"/>
          </a:xfrm>
          <a:prstGeom prst="rect">
            <a:avLst/>
          </a:prstGeom>
        </p:spPr>
        <p:txBody>
          <a:bodyPr/>
          <a:lstStyle>
            <a:lvl1pPr marL="0" indent="0" algn="l">
              <a:buFontTx/>
              <a:buNone/>
              <a:defRPr sz="1800" b="0" i="0">
                <a:solidFill>
                  <a:schemeClr val="tx1">
                    <a:lumMod val="75000"/>
                    <a:lumOff val="2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err="1"/>
              <a:t>Dipicid</a:t>
            </a:r>
            <a:r>
              <a:rPr lang="en-AU" dirty="0"/>
              <a:t> </a:t>
            </a:r>
            <a:r>
              <a:rPr lang="en-AU" dirty="0" err="1"/>
              <a:t>etur</a:t>
            </a:r>
            <a:r>
              <a:rPr lang="en-AU" dirty="0"/>
              <a:t> arum </a:t>
            </a:r>
            <a:r>
              <a:rPr lang="en-AU" dirty="0" err="1"/>
              <a:t>dus</a:t>
            </a:r>
            <a:r>
              <a:rPr lang="en-AU" dirty="0"/>
              <a:t>, </a:t>
            </a:r>
            <a:r>
              <a:rPr lang="en-AU" dirty="0" err="1"/>
              <a:t>idesti</a:t>
            </a:r>
            <a:r>
              <a:rPr lang="en-AU" dirty="0"/>
              <a:t> </a:t>
            </a:r>
            <a:r>
              <a:rPr lang="en-AU" dirty="0" err="1"/>
              <a:t>optur</a:t>
            </a:r>
            <a:r>
              <a:rPr lang="en-AU" dirty="0"/>
              <a:t> </a:t>
            </a:r>
            <a:r>
              <a:rPr lang="en-AU" dirty="0" err="1"/>
              <a:t>aut</a:t>
            </a:r>
            <a:r>
              <a:rPr lang="en-AU" dirty="0"/>
              <a:t> </a:t>
            </a:r>
            <a:r>
              <a:rPr lang="en-AU" dirty="0" err="1"/>
              <a:t>faceatenihit</a:t>
            </a:r>
            <a:r>
              <a:rPr lang="en-AU" dirty="0"/>
              <a:t> </a:t>
            </a:r>
            <a:r>
              <a:rPr lang="en-AU" dirty="0" err="1"/>
              <a:t>alitiis</a:t>
            </a:r>
            <a:r>
              <a:rPr lang="en-AU" dirty="0"/>
              <a:t> </a:t>
            </a:r>
            <a:r>
              <a:rPr lang="en-AU" dirty="0" err="1"/>
              <a:t>etur</a:t>
            </a:r>
            <a:r>
              <a:rPr lang="en-AU" dirty="0"/>
              <a:t>? </a:t>
            </a:r>
            <a:r>
              <a:rPr lang="en-AU" dirty="0" err="1"/>
              <a:t>Daectur</a:t>
            </a:r>
            <a:r>
              <a:rPr lang="en-AU" dirty="0"/>
              <a:t> </a:t>
            </a:r>
            <a:r>
              <a:rPr lang="en-AU" dirty="0" err="1"/>
              <a:t>magnimin</a:t>
            </a:r>
            <a:r>
              <a:rPr lang="en-AU" dirty="0"/>
              <a:t> </a:t>
            </a:r>
            <a:r>
              <a:rPr lang="en-AU" dirty="0" err="1"/>
              <a:t>eaquistempor</a:t>
            </a:r>
            <a:r>
              <a:rPr lang="en-AU" dirty="0"/>
              <a:t> am </a:t>
            </a:r>
            <a:r>
              <a:rPr lang="en-AU" dirty="0" err="1"/>
              <a:t>volorpore</a:t>
            </a:r>
            <a:r>
              <a:rPr lang="en-AU" dirty="0"/>
              <a:t>, </a:t>
            </a:r>
            <a:r>
              <a:rPr lang="en-AU" dirty="0" err="1"/>
              <a:t>consequae</a:t>
            </a:r>
            <a:r>
              <a:rPr lang="en-AU" dirty="0"/>
              <a:t> </a:t>
            </a:r>
            <a:r>
              <a:rPr lang="en-AU" dirty="0" err="1"/>
              <a:t>ofﬁ</a:t>
            </a:r>
            <a:r>
              <a:rPr lang="en-AU" dirty="0"/>
              <a:t> </a:t>
            </a:r>
            <a:r>
              <a:rPr lang="en-AU" dirty="0" err="1"/>
              <a:t>cto</a:t>
            </a:r>
            <a:r>
              <a:rPr lang="en-AU" dirty="0"/>
              <a:t> </a:t>
            </a:r>
            <a:r>
              <a:rPr lang="en-AU" dirty="0" err="1"/>
              <a:t>bla</a:t>
            </a:r>
            <a:r>
              <a:rPr lang="en-AU" dirty="0"/>
              <a:t> </a:t>
            </a:r>
            <a:r>
              <a:rPr lang="en-AU" dirty="0" err="1"/>
              <a:t>aboria</a:t>
            </a:r>
            <a:r>
              <a:rPr lang="en-AU" dirty="0"/>
              <a:t> </a:t>
            </a:r>
            <a:r>
              <a:rPr lang="en-AU" dirty="0" err="1"/>
              <a:t>cumet</a:t>
            </a:r>
            <a:r>
              <a:rPr lang="en-AU" dirty="0"/>
              <a:t> </a:t>
            </a:r>
            <a:r>
              <a:rPr lang="en-AU" dirty="0" err="1"/>
              <a:t>optatquistis</a:t>
            </a:r>
            <a:r>
              <a:rPr lang="en-AU" dirty="0"/>
              <a:t> </a:t>
            </a:r>
            <a:r>
              <a:rPr lang="en-AU" dirty="0" err="1"/>
              <a:t>ium</a:t>
            </a:r>
            <a:r>
              <a:rPr lang="en-AU" dirty="0"/>
              <a:t> </a:t>
            </a:r>
            <a:r>
              <a:rPr lang="en-AU" dirty="0" err="1"/>
              <a:t>fuga</a:t>
            </a:r>
            <a:r>
              <a:rPr lang="en-AU" dirty="0"/>
              <a:t>. </a:t>
            </a:r>
            <a:r>
              <a:rPr lang="en-AU" dirty="0" err="1"/>
              <a:t>Nem</a:t>
            </a:r>
            <a:r>
              <a:rPr lang="en-AU" dirty="0"/>
              <a:t>. </a:t>
            </a:r>
            <a:r>
              <a:rPr lang="en-AU" dirty="0" err="1"/>
              <a:t>Ehendam</a:t>
            </a:r>
            <a:r>
              <a:rPr lang="en-AU" dirty="0"/>
              <a:t> </a:t>
            </a:r>
            <a:r>
              <a:rPr lang="en-AU" dirty="0" err="1"/>
              <a:t>ea</a:t>
            </a:r>
            <a:r>
              <a:rPr lang="en-AU" dirty="0"/>
              <a:t> cum is </a:t>
            </a:r>
            <a:r>
              <a:rPr lang="en-AU" dirty="0" err="1"/>
              <a:t>il</a:t>
            </a:r>
            <a:r>
              <a:rPr lang="en-AU" dirty="0"/>
              <a:t> </a:t>
            </a:r>
            <a:r>
              <a:rPr lang="en-AU" dirty="0" err="1"/>
              <a:t>intis</a:t>
            </a:r>
            <a:r>
              <a:rPr lang="en-AU" dirty="0"/>
              <a:t>  qui </a:t>
            </a:r>
            <a:r>
              <a:rPr lang="en-AU" dirty="0" err="1"/>
              <a:t>culleni</a:t>
            </a:r>
            <a:r>
              <a:rPr lang="en-AU" dirty="0"/>
              <a:t> </a:t>
            </a:r>
            <a:r>
              <a:rPr lang="en-AU" dirty="0" err="1"/>
              <a:t>mporem</a:t>
            </a:r>
            <a:r>
              <a:rPr lang="en-AU" dirty="0"/>
              <a:t> am </a:t>
            </a:r>
            <a:r>
              <a:rPr lang="en-AU" dirty="0" err="1"/>
              <a:t>alitemp</a:t>
            </a:r>
            <a:r>
              <a:rPr lang="en-AU" dirty="0"/>
              <a:t> </a:t>
            </a:r>
            <a:r>
              <a:rPr lang="en-AU" dirty="0" err="1"/>
              <a:t>eratem</a:t>
            </a:r>
            <a:r>
              <a:rPr lang="en-AU" dirty="0"/>
              <a:t> </a:t>
            </a:r>
            <a:r>
              <a:rPr lang="en-AU" dirty="0" err="1"/>
              <a:t>volupta</a:t>
            </a:r>
            <a:r>
              <a:rPr lang="en-AU" dirty="0"/>
              <a:t> </a:t>
            </a:r>
            <a:r>
              <a:rPr lang="en-AU" dirty="0" err="1"/>
              <a:t>estetur</a:t>
            </a:r>
            <a:r>
              <a:rPr lang="en-AU" dirty="0"/>
              <a:t> </a:t>
            </a:r>
            <a:r>
              <a:rPr lang="en-AU" dirty="0" err="1"/>
              <a:t>mo</a:t>
            </a:r>
            <a:r>
              <a:rPr lang="en-AU" dirty="0"/>
              <a:t> </a:t>
            </a:r>
            <a:r>
              <a:rPr lang="en-AU" dirty="0" err="1"/>
              <a:t>ommolup</a:t>
            </a:r>
            <a:r>
              <a:rPr lang="en-AU" dirty="0"/>
              <a:t> </a:t>
            </a:r>
            <a:r>
              <a:rPr lang="en-AU" dirty="0" err="1"/>
              <a:t>tiberep</a:t>
            </a:r>
            <a:r>
              <a:rPr lang="en-AU" dirty="0"/>
              <a:t> </a:t>
            </a:r>
            <a:r>
              <a:rPr lang="en-AU" dirty="0" err="1"/>
              <a:t>tatur</a:t>
            </a:r>
            <a:r>
              <a:rPr lang="en-AU" dirty="0"/>
              <a:t>, tem. </a:t>
            </a:r>
            <a:endParaRPr lang="en-US" dirty="0"/>
          </a:p>
        </p:txBody>
      </p:sp>
    </p:spTree>
    <p:extLst>
      <p:ext uri="{BB962C8B-B14F-4D97-AF65-F5344CB8AC3E}">
        <p14:creationId xmlns:p14="http://schemas.microsoft.com/office/powerpoint/2010/main" val="1898953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4920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720949"/>
            <a:ext cx="7772400" cy="825874"/>
          </a:xfrm>
          <a:prstGeom prst="rect">
            <a:avLst/>
          </a:prstGeom>
        </p:spPr>
        <p:txBody>
          <a:bodyPr/>
          <a:lstStyle>
            <a:lvl1pPr>
              <a:defRPr sz="4600">
                <a:solidFill>
                  <a:schemeClr val="bg1"/>
                </a:solidFill>
                <a:latin typeface="Museo 700"/>
              </a:defRPr>
            </a:lvl1pPr>
          </a:lstStyle>
          <a:p>
            <a:r>
              <a:rPr lang="en-AU" dirty="0"/>
              <a:t>[Title to come here]</a:t>
            </a:r>
            <a:endParaRPr lang="en-US" dirty="0"/>
          </a:p>
        </p:txBody>
      </p:sp>
      <p:sp>
        <p:nvSpPr>
          <p:cNvPr id="3" name="Subtitle 2"/>
          <p:cNvSpPr>
            <a:spLocks noGrp="1"/>
          </p:cNvSpPr>
          <p:nvPr>
            <p:ph type="subTitle" idx="1" hasCustomPrompt="1"/>
          </p:nvPr>
        </p:nvSpPr>
        <p:spPr>
          <a:xfrm>
            <a:off x="1371600" y="2680915"/>
            <a:ext cx="6400800" cy="800206"/>
          </a:xfrm>
          <a:prstGeom prst="rect">
            <a:avLst/>
          </a:prstGeom>
        </p:spPr>
        <p:txBody>
          <a:bodyPr/>
          <a:lstStyle>
            <a:lvl1pPr marL="0" indent="0" algn="ctr">
              <a:buNone/>
              <a:defRPr sz="1900" b="0" i="0">
                <a:solidFill>
                  <a:schemeClr val="bg1"/>
                </a:solidFill>
                <a:latin typeface="Museo 300"/>
                <a:cs typeface="Museo 50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SUBTITLE TO COME HERE</a:t>
            </a:r>
            <a:endParaRPr lang="en-US" dirty="0"/>
          </a:p>
        </p:txBody>
      </p:sp>
      <p:cxnSp>
        <p:nvCxnSpPr>
          <p:cNvPr id="9" name="Straight Connector 8"/>
          <p:cNvCxnSpPr/>
          <p:nvPr userDrawn="1"/>
        </p:nvCxnSpPr>
        <p:spPr>
          <a:xfrm>
            <a:off x="351913" y="2608930"/>
            <a:ext cx="8407660" cy="0"/>
          </a:xfrm>
          <a:prstGeom prst="line">
            <a:avLst/>
          </a:prstGeom>
          <a:ln w="19050"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402415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SeymourCollege_folder_follow_bPP.pn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019933" y="6044797"/>
            <a:ext cx="7146244" cy="828057"/>
          </a:xfrm>
          <a:prstGeom prst="rect">
            <a:avLst/>
          </a:prstGeom>
        </p:spPr>
      </p:pic>
      <p:sp>
        <p:nvSpPr>
          <p:cNvPr id="8" name="Rectangle 7"/>
          <p:cNvSpPr/>
          <p:nvPr userDrawn="1"/>
        </p:nvSpPr>
        <p:spPr>
          <a:xfrm>
            <a:off x="6520556" y="6349720"/>
            <a:ext cx="2385689" cy="307777"/>
          </a:xfrm>
          <a:prstGeom prst="rect">
            <a:avLst/>
          </a:prstGeom>
        </p:spPr>
        <p:txBody>
          <a:bodyPr wrap="square">
            <a:spAutoFit/>
          </a:bodyPr>
          <a:lstStyle/>
          <a:p>
            <a:pPr algn="r"/>
            <a:r>
              <a:rPr lang="en-US" sz="1400" b="0" i="0" dirty="0">
                <a:solidFill>
                  <a:schemeClr val="bg1"/>
                </a:solidFill>
                <a:latin typeface="Museo 700"/>
                <a:cs typeface="Museo 700"/>
              </a:rPr>
              <a:t>Seymour College / </a:t>
            </a:r>
            <a:fld id="{826E4AEB-A5AE-6146-806D-2627046A3A23}" type="slidenum">
              <a:rPr lang="en-US" sz="1400" b="0" i="0" smtClean="0">
                <a:solidFill>
                  <a:schemeClr val="bg1"/>
                </a:solidFill>
                <a:latin typeface="Museo 700"/>
                <a:cs typeface="Museo 700"/>
              </a:rPr>
              <a:pPr algn="r"/>
              <a:t>‹#›</a:t>
            </a:fld>
            <a:endParaRPr lang="en-US" sz="1400" b="0" i="0" dirty="0">
              <a:solidFill>
                <a:schemeClr val="bg1"/>
              </a:solidFill>
              <a:latin typeface="Museo 700"/>
              <a:cs typeface="Museo 700"/>
            </a:endParaRPr>
          </a:p>
        </p:txBody>
      </p:sp>
    </p:spTree>
    <p:extLst>
      <p:ext uri="{BB962C8B-B14F-4D97-AF65-F5344CB8AC3E}">
        <p14:creationId xmlns:p14="http://schemas.microsoft.com/office/powerpoint/2010/main" val="1898706381"/>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50"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SeymourCollege_folder_front_bPP.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59300" cy="6539984"/>
          </a:xfrm>
          <a:prstGeom prst="rect">
            <a:avLst/>
          </a:prstGeom>
        </p:spPr>
      </p:pic>
    </p:spTree>
    <p:extLst>
      <p:ext uri="{BB962C8B-B14F-4D97-AF65-F5344CB8AC3E}">
        <p14:creationId xmlns:p14="http://schemas.microsoft.com/office/powerpoint/2010/main" val="3721117515"/>
      </p:ext>
    </p:extLst>
  </p:cSld>
  <p:clrMap bg1="lt1" tx1="dk1" bg2="lt2" tx2="dk2" accent1="accent1" accent2="accent2" accent3="accent3" accent4="accent4" accent5="accent5" accent6="accent6" hlink="hlink" folHlink="folHlink"/>
  <p:sldLayoutIdLst>
    <p:sldLayoutId id="2147483664"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0511" y="669304"/>
            <a:ext cx="8507691" cy="1043248"/>
          </a:xfrm>
        </p:spPr>
        <p:txBody>
          <a:bodyPr/>
          <a:lstStyle/>
          <a:p>
            <a:r>
              <a:rPr lang="en-US" sz="7200" dirty="0"/>
              <a:t>VCE</a:t>
            </a:r>
            <a:r>
              <a:rPr lang="en-US" sz="6000" dirty="0"/>
              <a:t> </a:t>
            </a:r>
            <a:br>
              <a:rPr lang="en-US" sz="6000" dirty="0"/>
            </a:br>
            <a:r>
              <a:rPr lang="en-US" sz="4400" dirty="0"/>
              <a:t>Product Design and Technologies</a:t>
            </a:r>
          </a:p>
        </p:txBody>
      </p:sp>
    </p:spTree>
    <p:extLst>
      <p:ext uri="{BB962C8B-B14F-4D97-AF65-F5344CB8AC3E}">
        <p14:creationId xmlns:p14="http://schemas.microsoft.com/office/powerpoint/2010/main" val="2834351318"/>
      </p:ext>
    </p:extLst>
  </p:cSld>
  <p:clrMapOvr>
    <a:masterClrMapping/>
  </p:clrMapOvr>
  <mc:AlternateContent xmlns:mc="http://schemas.openxmlformats.org/markup-compatibility/2006" xmlns:p14="http://schemas.microsoft.com/office/powerpoint/2010/main">
    <mc:Choice Requires="p14">
      <p:transition spd="slow" p14:dur="2000" advTm="20561"/>
    </mc:Choice>
    <mc:Fallback xmlns="">
      <p:transition spd="slow" advTm="20561"/>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890" y="450749"/>
            <a:ext cx="7991787" cy="498768"/>
          </a:xfrm>
        </p:spPr>
        <p:txBody>
          <a:bodyPr/>
          <a:lstStyle/>
          <a:p>
            <a:r>
              <a:rPr lang="en-US" b="1" dirty="0">
                <a:solidFill>
                  <a:srgbClr val="000000"/>
                </a:solidFill>
                <a:effectLst/>
                <a:latin typeface="Aptos" panose="020B0004020202020204" pitchFamily="34" charset="0"/>
                <a:ea typeface="Aptos" panose="020B0004020202020204" pitchFamily="34" charset="0"/>
              </a:rPr>
              <a:t>Studies in Product Design and Technologies can lead to study and career options in the following areas:</a:t>
            </a:r>
          </a:p>
        </p:txBody>
      </p:sp>
      <p:sp>
        <p:nvSpPr>
          <p:cNvPr id="3" name="Subtitle 2"/>
          <p:cNvSpPr>
            <a:spLocks noGrp="1"/>
          </p:cNvSpPr>
          <p:nvPr>
            <p:ph type="subTitle" idx="1"/>
          </p:nvPr>
        </p:nvSpPr>
        <p:spPr>
          <a:xfrm>
            <a:off x="1195919" y="1541282"/>
            <a:ext cx="8034208" cy="4446938"/>
          </a:xfrm>
        </p:spPr>
        <p:txBody>
          <a:bodyPr numCol="2"/>
          <a:lstStyle/>
          <a:p>
            <a:pPr marL="0" indent="0">
              <a:lnSpc>
                <a:spcPct val="115000"/>
              </a:lnSpc>
              <a:buNone/>
            </a:pPr>
            <a:r>
              <a:rPr lang="en-AU" sz="1800" i="1" kern="100" dirty="0">
                <a:effectLst/>
                <a:latin typeface="Aptos" panose="020B0004020202020204" pitchFamily="34" charset="0"/>
                <a:ea typeface="Aptos" panose="020B0004020202020204" pitchFamily="34" charset="0"/>
                <a:cs typeface="Times New Roman" panose="02020603050405020304" pitchFamily="18" charset="0"/>
              </a:rPr>
              <a:t>Architect </a:t>
            </a:r>
          </a:p>
          <a:p>
            <a:pPr marL="0" indent="0">
              <a:lnSpc>
                <a:spcPct val="115000"/>
              </a:lnSpc>
              <a:buNone/>
            </a:pPr>
            <a:r>
              <a:rPr lang="en-AU" sz="1800" i="1" kern="100" dirty="0">
                <a:effectLst/>
                <a:latin typeface="Aptos" panose="020B0004020202020204" pitchFamily="34" charset="0"/>
                <a:ea typeface="Aptos" panose="020B0004020202020204" pitchFamily="34" charset="0"/>
                <a:cs typeface="Times New Roman" panose="02020603050405020304" pitchFamily="18" charset="0"/>
              </a:rPr>
              <a:t>Cabinet maker </a:t>
            </a:r>
          </a:p>
          <a:p>
            <a:pPr marL="0" indent="0">
              <a:lnSpc>
                <a:spcPct val="115000"/>
              </a:lnSpc>
              <a:buNone/>
            </a:pPr>
            <a:r>
              <a:rPr lang="en-AU" sz="1800" i="1" kern="100" dirty="0">
                <a:effectLst/>
                <a:latin typeface="Aptos" panose="020B0004020202020204" pitchFamily="34" charset="0"/>
                <a:ea typeface="Aptos" panose="020B0004020202020204" pitchFamily="34" charset="0"/>
                <a:cs typeface="Times New Roman" panose="02020603050405020304" pitchFamily="18" charset="0"/>
              </a:rPr>
              <a:t>Industrial designer</a:t>
            </a:r>
          </a:p>
          <a:p>
            <a:pPr marL="0" indent="0">
              <a:lnSpc>
                <a:spcPct val="115000"/>
              </a:lnSpc>
              <a:buNone/>
            </a:pPr>
            <a:r>
              <a:rPr lang="en-AU" sz="1800" i="1" kern="100" dirty="0">
                <a:effectLst/>
                <a:latin typeface="Aptos" panose="020B0004020202020204" pitchFamily="34" charset="0"/>
                <a:ea typeface="Aptos" panose="020B0004020202020204" pitchFamily="34" charset="0"/>
                <a:cs typeface="Times New Roman" panose="02020603050405020304" pitchFamily="18" charset="0"/>
              </a:rPr>
              <a:t>Architectural drafter Carpenter &amp; joiner </a:t>
            </a:r>
          </a:p>
          <a:p>
            <a:pPr marL="0" indent="0">
              <a:lnSpc>
                <a:spcPct val="115000"/>
              </a:lnSpc>
              <a:buNone/>
            </a:pPr>
            <a:r>
              <a:rPr lang="en-AU" sz="1800" i="1" kern="100" dirty="0">
                <a:effectLst/>
                <a:latin typeface="Aptos" panose="020B0004020202020204" pitchFamily="34" charset="0"/>
                <a:ea typeface="Aptos" panose="020B0004020202020204" pitchFamily="34" charset="0"/>
                <a:cs typeface="Times New Roman" panose="02020603050405020304" pitchFamily="18" charset="0"/>
              </a:rPr>
              <a:t>Interior designer</a:t>
            </a:r>
          </a:p>
          <a:p>
            <a:pPr marL="0" indent="0">
              <a:lnSpc>
                <a:spcPct val="115000"/>
              </a:lnSpc>
              <a:buNone/>
            </a:pPr>
            <a:r>
              <a:rPr lang="en-AU" sz="1800" i="1" kern="100" dirty="0">
                <a:effectLst/>
                <a:latin typeface="Aptos" panose="020B0004020202020204" pitchFamily="34" charset="0"/>
                <a:ea typeface="Aptos" panose="020B0004020202020204" pitchFamily="34" charset="0"/>
                <a:cs typeface="Times New Roman" panose="02020603050405020304" pitchFamily="18" charset="0"/>
              </a:rPr>
              <a:t>Automotive tradesperson </a:t>
            </a:r>
          </a:p>
          <a:p>
            <a:pPr marL="0" indent="0">
              <a:lnSpc>
                <a:spcPct val="115000"/>
              </a:lnSpc>
              <a:buNone/>
            </a:pPr>
            <a:r>
              <a:rPr lang="en-AU" sz="1800" i="1" kern="100" dirty="0">
                <a:effectLst/>
                <a:latin typeface="Aptos" panose="020B0004020202020204" pitchFamily="34" charset="0"/>
                <a:ea typeface="Aptos" panose="020B0004020202020204" pitchFamily="34" charset="0"/>
                <a:cs typeface="Times New Roman" panose="02020603050405020304" pitchFamily="18" charset="0"/>
              </a:rPr>
              <a:t>Construction tradesperson </a:t>
            </a:r>
          </a:p>
          <a:p>
            <a:pPr marL="0" indent="0">
              <a:lnSpc>
                <a:spcPct val="115000"/>
              </a:lnSpc>
              <a:buNone/>
            </a:pPr>
            <a:r>
              <a:rPr lang="en-AU" sz="1800" i="1" kern="100" dirty="0">
                <a:effectLst/>
                <a:latin typeface="Aptos" panose="020B0004020202020204" pitchFamily="34" charset="0"/>
                <a:ea typeface="Aptos" panose="020B0004020202020204" pitchFamily="34" charset="0"/>
                <a:cs typeface="Times New Roman" panose="02020603050405020304" pitchFamily="18" charset="0"/>
              </a:rPr>
              <a:t>Jewellery designer</a:t>
            </a:r>
          </a:p>
          <a:p>
            <a:pPr marL="0" indent="0">
              <a:lnSpc>
                <a:spcPct val="115000"/>
              </a:lnSpc>
              <a:buNone/>
            </a:pPr>
            <a:r>
              <a:rPr lang="en-AU" sz="1800" i="1" kern="100" dirty="0">
                <a:effectLst/>
                <a:latin typeface="Aptos" panose="020B0004020202020204" pitchFamily="34" charset="0"/>
                <a:ea typeface="Aptos" panose="020B0004020202020204" pitchFamily="34" charset="0"/>
                <a:cs typeface="Times New Roman" panose="02020603050405020304" pitchFamily="18" charset="0"/>
              </a:rPr>
              <a:t>Building contractor </a:t>
            </a:r>
          </a:p>
          <a:p>
            <a:pPr marL="0" indent="0">
              <a:lnSpc>
                <a:spcPct val="115000"/>
              </a:lnSpc>
              <a:buNone/>
            </a:pPr>
            <a:r>
              <a:rPr lang="en-AU" sz="1800" i="1" kern="100" dirty="0">
                <a:effectLst/>
                <a:latin typeface="Aptos" panose="020B0004020202020204" pitchFamily="34" charset="0"/>
                <a:ea typeface="Aptos" panose="020B0004020202020204" pitchFamily="34" charset="0"/>
                <a:cs typeface="Times New Roman" panose="02020603050405020304" pitchFamily="18" charset="0"/>
              </a:rPr>
              <a:t>Craftsperson </a:t>
            </a:r>
          </a:p>
          <a:p>
            <a:pPr marL="0" indent="0">
              <a:lnSpc>
                <a:spcPct val="115000"/>
              </a:lnSpc>
              <a:buNone/>
            </a:pPr>
            <a:r>
              <a:rPr lang="en-AU" sz="1800" i="1" kern="100" dirty="0">
                <a:effectLst/>
                <a:latin typeface="Aptos" panose="020B0004020202020204" pitchFamily="34" charset="0"/>
                <a:ea typeface="Aptos" panose="020B0004020202020204" pitchFamily="34" charset="0"/>
                <a:cs typeface="Times New Roman" panose="02020603050405020304" pitchFamily="18" charset="0"/>
              </a:rPr>
              <a:t>Leadlight worker</a:t>
            </a:r>
          </a:p>
          <a:p>
            <a:pPr marL="0" indent="0">
              <a:lnSpc>
                <a:spcPct val="115000"/>
              </a:lnSpc>
              <a:buNone/>
            </a:pPr>
            <a:endParaRPr lang="en-AU" sz="1800" i="1"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15000"/>
              </a:lnSpc>
              <a:buNone/>
            </a:pPr>
            <a:r>
              <a:rPr lang="en-AU" sz="1800" i="1" kern="100" dirty="0">
                <a:effectLst/>
                <a:latin typeface="Aptos" panose="020B0004020202020204" pitchFamily="34" charset="0"/>
                <a:ea typeface="Aptos" panose="020B0004020202020204" pitchFamily="34" charset="0"/>
                <a:cs typeface="Times New Roman" panose="02020603050405020304" pitchFamily="18" charset="0"/>
              </a:rPr>
              <a:t>Building inspector </a:t>
            </a:r>
          </a:p>
          <a:p>
            <a:pPr marL="0" indent="0">
              <a:lnSpc>
                <a:spcPct val="115000"/>
              </a:lnSpc>
              <a:buNone/>
            </a:pPr>
            <a:r>
              <a:rPr lang="en-AU" sz="1800" i="1" kern="100" dirty="0">
                <a:effectLst/>
                <a:latin typeface="Aptos" panose="020B0004020202020204" pitchFamily="34" charset="0"/>
                <a:ea typeface="Aptos" panose="020B0004020202020204" pitchFamily="34" charset="0"/>
                <a:cs typeface="Times New Roman" panose="02020603050405020304" pitchFamily="18" charset="0"/>
              </a:rPr>
              <a:t>Digital modeller </a:t>
            </a:r>
          </a:p>
          <a:p>
            <a:pPr marL="0" indent="0">
              <a:lnSpc>
                <a:spcPct val="115000"/>
              </a:lnSpc>
              <a:buNone/>
            </a:pPr>
            <a:r>
              <a:rPr lang="en-AU" sz="1800" i="1" kern="100" dirty="0">
                <a:effectLst/>
                <a:latin typeface="Aptos" panose="020B0004020202020204" pitchFamily="34" charset="0"/>
                <a:ea typeface="Aptos" panose="020B0004020202020204" pitchFamily="34" charset="0"/>
                <a:cs typeface="Times New Roman" panose="02020603050405020304" pitchFamily="18" charset="0"/>
              </a:rPr>
              <a:t>Model maker</a:t>
            </a:r>
          </a:p>
          <a:p>
            <a:pPr marL="0" indent="0">
              <a:lnSpc>
                <a:spcPct val="115000"/>
              </a:lnSpc>
              <a:buNone/>
            </a:pPr>
            <a:r>
              <a:rPr lang="en-AU" sz="1800" i="1" kern="100" dirty="0">
                <a:effectLst/>
                <a:latin typeface="Aptos" panose="020B0004020202020204" pitchFamily="34" charset="0"/>
                <a:ea typeface="Aptos" panose="020B0004020202020204" pitchFamily="34" charset="0"/>
                <a:cs typeface="Times New Roman" panose="02020603050405020304" pitchFamily="18" charset="0"/>
              </a:rPr>
              <a:t>Building surveyor </a:t>
            </a:r>
          </a:p>
          <a:p>
            <a:pPr marL="0" indent="0">
              <a:lnSpc>
                <a:spcPct val="115000"/>
              </a:lnSpc>
              <a:buNone/>
            </a:pPr>
            <a:r>
              <a:rPr lang="en-AU" sz="1800" i="1" kern="100" dirty="0">
                <a:effectLst/>
                <a:latin typeface="Aptos" panose="020B0004020202020204" pitchFamily="34" charset="0"/>
                <a:ea typeface="Aptos" panose="020B0004020202020204" pitchFamily="34" charset="0"/>
                <a:cs typeface="Times New Roman" panose="02020603050405020304" pitchFamily="18" charset="0"/>
              </a:rPr>
              <a:t>Electrical tradesperson </a:t>
            </a:r>
          </a:p>
          <a:p>
            <a:pPr marL="0" indent="0">
              <a:lnSpc>
                <a:spcPct val="115000"/>
              </a:lnSpc>
              <a:buNone/>
            </a:pPr>
            <a:r>
              <a:rPr lang="en-AU" sz="1800" i="1" kern="100" dirty="0">
                <a:effectLst/>
                <a:latin typeface="Aptos" panose="020B0004020202020204" pitchFamily="34" charset="0"/>
                <a:ea typeface="Aptos" panose="020B0004020202020204" pitchFamily="34" charset="0"/>
                <a:cs typeface="Times New Roman" panose="02020603050405020304" pitchFamily="18" charset="0"/>
              </a:rPr>
              <a:t>Product designer</a:t>
            </a:r>
          </a:p>
          <a:p>
            <a:pPr marL="0" indent="0">
              <a:lnSpc>
                <a:spcPct val="115000"/>
              </a:lnSpc>
              <a:buNone/>
            </a:pPr>
            <a:r>
              <a:rPr lang="en-AU" sz="1800" i="1" kern="100" dirty="0">
                <a:effectLst/>
                <a:latin typeface="Aptos" panose="020B0004020202020204" pitchFamily="34" charset="0"/>
                <a:ea typeface="Aptos" panose="020B0004020202020204" pitchFamily="34" charset="0"/>
                <a:cs typeface="Times New Roman" panose="02020603050405020304" pitchFamily="18" charset="0"/>
              </a:rPr>
              <a:t>Building technician </a:t>
            </a:r>
          </a:p>
          <a:p>
            <a:pPr marL="0" indent="0">
              <a:lnSpc>
                <a:spcPct val="115000"/>
              </a:lnSpc>
              <a:buNone/>
            </a:pPr>
            <a:r>
              <a:rPr lang="en-AU" sz="1800" i="1" kern="100" dirty="0">
                <a:effectLst/>
                <a:latin typeface="Aptos" panose="020B0004020202020204" pitchFamily="34" charset="0"/>
                <a:ea typeface="Aptos" panose="020B0004020202020204" pitchFamily="34" charset="0"/>
                <a:cs typeface="Times New Roman" panose="02020603050405020304" pitchFamily="18" charset="0"/>
              </a:rPr>
              <a:t>Ergonomist Set designer</a:t>
            </a:r>
          </a:p>
          <a:p>
            <a:pPr marL="0" indent="0">
              <a:lnSpc>
                <a:spcPct val="115000"/>
              </a:lnSpc>
              <a:buNone/>
            </a:pPr>
            <a:r>
              <a:rPr lang="en-AU" sz="1800" i="1" kern="100" dirty="0">
                <a:effectLst/>
                <a:latin typeface="Aptos" panose="020B0004020202020204" pitchFamily="34" charset="0"/>
                <a:ea typeface="Aptos" panose="020B0004020202020204" pitchFamily="34" charset="0"/>
                <a:cs typeface="Times New Roman" panose="02020603050405020304" pitchFamily="18" charset="0"/>
              </a:rPr>
              <a:t>Building tradesperson </a:t>
            </a:r>
          </a:p>
          <a:p>
            <a:pPr marL="0" indent="0">
              <a:lnSpc>
                <a:spcPct val="115000"/>
              </a:lnSpc>
              <a:buNone/>
            </a:pPr>
            <a:r>
              <a:rPr lang="en-AU" sz="1800" i="1" kern="100" dirty="0">
                <a:effectLst/>
                <a:latin typeface="Aptos" panose="020B0004020202020204" pitchFamily="34" charset="0"/>
                <a:ea typeface="Aptos" panose="020B0004020202020204" pitchFamily="34" charset="0"/>
                <a:cs typeface="Times New Roman" panose="02020603050405020304" pitchFamily="18" charset="0"/>
              </a:rPr>
              <a:t>Furniture designer </a:t>
            </a:r>
          </a:p>
          <a:p>
            <a:pPr marL="0" indent="0">
              <a:lnSpc>
                <a:spcPct val="115000"/>
              </a:lnSpc>
              <a:buNone/>
            </a:pPr>
            <a:r>
              <a:rPr lang="en-AU" sz="1800" i="1" kern="100" dirty="0">
                <a:effectLst/>
                <a:latin typeface="Aptos" panose="020B0004020202020204" pitchFamily="34" charset="0"/>
                <a:ea typeface="Aptos" panose="020B0004020202020204" pitchFamily="34" charset="0"/>
                <a:cs typeface="Times New Roman" panose="02020603050405020304" pitchFamily="18" charset="0"/>
              </a:rPr>
              <a:t>Teacher</a:t>
            </a:r>
            <a:br>
              <a:rPr lang="en-AU" sz="1800" i="1"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spTree>
    <p:extLst>
      <p:ext uri="{BB962C8B-B14F-4D97-AF65-F5344CB8AC3E}">
        <p14:creationId xmlns:p14="http://schemas.microsoft.com/office/powerpoint/2010/main" val="4149930460"/>
      </p:ext>
    </p:extLst>
  </p:cSld>
  <p:clrMapOvr>
    <a:masterClrMapping/>
  </p:clrMapOvr>
  <mc:AlternateContent xmlns:mc="http://schemas.openxmlformats.org/markup-compatibility/2006">
    <mc:Choice xmlns:p14="http://schemas.microsoft.com/office/powerpoint/2010/main" Requires="p14">
      <p:transition spd="slow" p14:dur="2000" advTm="57706"/>
    </mc:Choice>
    <mc:Fallback>
      <p:transition spd="slow" advTm="57706"/>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891" y="450749"/>
            <a:ext cx="7121236" cy="498768"/>
          </a:xfrm>
        </p:spPr>
        <p:txBody>
          <a:bodyPr/>
          <a:lstStyle/>
          <a:p>
            <a:r>
              <a:rPr lang="en-US" sz="2800" b="1" dirty="0">
                <a:solidFill>
                  <a:schemeClr val="tx1"/>
                </a:solidFill>
              </a:rPr>
              <a:t>Overview</a:t>
            </a:r>
          </a:p>
        </p:txBody>
      </p:sp>
      <p:sp>
        <p:nvSpPr>
          <p:cNvPr id="3" name="Subtitle 2"/>
          <p:cNvSpPr>
            <a:spLocks noGrp="1"/>
          </p:cNvSpPr>
          <p:nvPr>
            <p:ph type="subTitle" idx="1"/>
          </p:nvPr>
        </p:nvSpPr>
        <p:spPr>
          <a:xfrm>
            <a:off x="581891" y="1668544"/>
            <a:ext cx="8255738" cy="4692035"/>
          </a:xfrm>
        </p:spPr>
        <p:txBody>
          <a:bodyPr/>
          <a:lstStyle/>
          <a:p>
            <a:pPr marL="285750" indent="-285750">
              <a:spcBef>
                <a:spcPts val="600"/>
              </a:spcBef>
              <a:spcAft>
                <a:spcPts val="800"/>
              </a:spcAft>
              <a:buFont typeface="Arial" panose="020B0604020202020204" pitchFamily="34" charset="0"/>
              <a:buChar char="•"/>
            </a:pPr>
            <a:r>
              <a:rPr lang="en-US" sz="2000" dirty="0"/>
              <a:t>VCE Product Design and Technologies offers students a range of relevant practical and applied experiences that can support future career pathways in design fields. </a:t>
            </a:r>
          </a:p>
          <a:p>
            <a:pPr marL="285750" indent="-285750">
              <a:spcBef>
                <a:spcPts val="600"/>
              </a:spcBef>
              <a:spcAft>
                <a:spcPts val="800"/>
              </a:spcAft>
              <a:buFont typeface="Arial" panose="020B0604020202020204" pitchFamily="34" charset="0"/>
              <a:buChar char="•"/>
            </a:pPr>
            <a:r>
              <a:rPr lang="en-US" sz="2000" dirty="0"/>
              <a:t>These include industrial design, textiles, </a:t>
            </a:r>
            <a:r>
              <a:rPr lang="en-US" sz="2000" dirty="0" err="1"/>
              <a:t>jewellery</a:t>
            </a:r>
            <a:r>
              <a:rPr lang="en-US" sz="2000" dirty="0"/>
              <a:t>, fashion, interior spaces and exhibitions, engineering, building and construction, furniture, and transport. </a:t>
            </a:r>
          </a:p>
          <a:p>
            <a:pPr marL="285750" indent="-285750">
              <a:spcBef>
                <a:spcPts val="600"/>
              </a:spcBef>
              <a:spcAft>
                <a:spcPts val="800"/>
              </a:spcAft>
              <a:buFont typeface="Arial" panose="020B0604020202020204" pitchFamily="34" charset="0"/>
              <a:buChar char="•"/>
            </a:pPr>
            <a:r>
              <a:rPr lang="en-US" sz="2000" dirty="0"/>
              <a:t>Future pathways also include careers in </a:t>
            </a:r>
            <a:r>
              <a:rPr lang="en-US" sz="2000" dirty="0" err="1"/>
              <a:t>specialised</a:t>
            </a:r>
            <a:r>
              <a:rPr lang="en-US" sz="2000" dirty="0"/>
              <a:t> areas of arts and design at professional, industrial and vocational levels.</a:t>
            </a:r>
          </a:p>
          <a:p>
            <a:pPr marL="0" indent="0">
              <a:spcBef>
                <a:spcPts val="600"/>
              </a:spcBef>
              <a:spcAft>
                <a:spcPts val="800"/>
              </a:spcAft>
              <a:buNone/>
            </a:pPr>
            <a:endParaRPr lang="en-US" sz="2000" dirty="0"/>
          </a:p>
        </p:txBody>
      </p:sp>
    </p:spTree>
    <p:extLst>
      <p:ext uri="{BB962C8B-B14F-4D97-AF65-F5344CB8AC3E}">
        <p14:creationId xmlns:p14="http://schemas.microsoft.com/office/powerpoint/2010/main" val="1047631972"/>
      </p:ext>
    </p:extLst>
  </p:cSld>
  <p:clrMapOvr>
    <a:masterClrMapping/>
  </p:clrMapOvr>
  <mc:AlternateContent xmlns:mc="http://schemas.openxmlformats.org/markup-compatibility/2006" xmlns:p14="http://schemas.microsoft.com/office/powerpoint/2010/main">
    <mc:Choice Requires="p14">
      <p:transition spd="slow" p14:dur="2000" advTm="57706"/>
    </mc:Choice>
    <mc:Fallback xmlns="">
      <p:transition spd="slow" advTm="57706"/>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891" y="450749"/>
            <a:ext cx="8100196" cy="498768"/>
          </a:xfrm>
        </p:spPr>
        <p:txBody>
          <a:bodyPr/>
          <a:lstStyle/>
          <a:p>
            <a:r>
              <a:rPr lang="en-AU" sz="2800" b="1" dirty="0">
                <a:solidFill>
                  <a:srgbClr val="000000"/>
                </a:solidFill>
                <a:effectLst/>
                <a:latin typeface="Aptos" panose="020B0004020202020204" pitchFamily="34" charset="0"/>
                <a:ea typeface="Aptos" panose="020B0004020202020204" pitchFamily="34" charset="0"/>
              </a:rPr>
              <a:t>VCE Product Design and Technologies is a </a:t>
            </a:r>
            <a:r>
              <a:rPr lang="en-AU" sz="2800" b="1" dirty="0">
                <a:solidFill>
                  <a:srgbClr val="10A013"/>
                </a:solidFill>
                <a:effectLst/>
                <a:latin typeface="Aptos" panose="020B0004020202020204" pitchFamily="34" charset="0"/>
                <a:ea typeface="Aptos" panose="020B0004020202020204" pitchFamily="34" charset="0"/>
              </a:rPr>
              <a:t>folio</a:t>
            </a:r>
            <a:r>
              <a:rPr lang="en-AU" sz="2800" b="1" dirty="0">
                <a:solidFill>
                  <a:srgbClr val="000000"/>
                </a:solidFill>
                <a:effectLst/>
                <a:latin typeface="Aptos" panose="020B0004020202020204" pitchFamily="34" charset="0"/>
                <a:ea typeface="Aptos" panose="020B0004020202020204" pitchFamily="34" charset="0"/>
              </a:rPr>
              <a:t> subject</a:t>
            </a:r>
            <a:endParaRPr lang="en-US" sz="2800" b="1" dirty="0">
              <a:solidFill>
                <a:schemeClr val="tx1"/>
              </a:solidFill>
            </a:endParaRPr>
          </a:p>
        </p:txBody>
      </p:sp>
      <p:sp>
        <p:nvSpPr>
          <p:cNvPr id="3" name="Subtitle 2"/>
          <p:cNvSpPr>
            <a:spLocks noGrp="1"/>
          </p:cNvSpPr>
          <p:nvPr>
            <p:ph type="subTitle" idx="1"/>
          </p:nvPr>
        </p:nvSpPr>
        <p:spPr>
          <a:xfrm>
            <a:off x="581892" y="1513002"/>
            <a:ext cx="8034208" cy="4461078"/>
          </a:xfrm>
        </p:spPr>
        <p:txBody>
          <a:bodyPr/>
          <a:lstStyle/>
          <a:p>
            <a:pPr>
              <a:spcBef>
                <a:spcPts val="600"/>
              </a:spcBef>
              <a:spcAft>
                <a:spcPts val="600"/>
              </a:spcAft>
              <a:buFont typeface="Arial" panose="020B0604020202020204" pitchFamily="34" charset="0"/>
              <a:buChar char="•"/>
            </a:pPr>
            <a:r>
              <a:rPr lang="en-AU" sz="2000" dirty="0">
                <a:solidFill>
                  <a:srgbClr val="000000"/>
                </a:solidFill>
                <a:effectLst/>
                <a:latin typeface="Aptos" panose="020B0004020202020204" pitchFamily="34" charset="0"/>
                <a:ea typeface="Aptos" panose="020B0004020202020204" pitchFamily="34" charset="0"/>
              </a:rPr>
              <a:t>A folio is a record of a student’s learning. </a:t>
            </a:r>
            <a:r>
              <a:rPr lang="en-AU" sz="2000" i="1" dirty="0">
                <a:solidFill>
                  <a:srgbClr val="000000"/>
                </a:solidFill>
                <a:effectLst/>
                <a:latin typeface="Aptos" panose="020B0004020202020204" pitchFamily="34" charset="0"/>
                <a:ea typeface="Aptos" panose="020B0004020202020204" pitchFamily="34" charset="0"/>
              </a:rPr>
              <a:t>It contains a student’s design process; research, ideas, planning, successes/failures, goals, and outcomes. </a:t>
            </a:r>
          </a:p>
          <a:p>
            <a:pPr>
              <a:spcBef>
                <a:spcPts val="600"/>
              </a:spcBef>
              <a:spcAft>
                <a:spcPts val="600"/>
              </a:spcAft>
              <a:buFont typeface="Arial" panose="020B0604020202020204" pitchFamily="34" charset="0"/>
              <a:buChar char="•"/>
            </a:pPr>
            <a:r>
              <a:rPr lang="en-AU" sz="2000" dirty="0">
                <a:solidFill>
                  <a:srgbClr val="000000"/>
                </a:solidFill>
                <a:effectLst/>
                <a:latin typeface="Aptos" panose="020B0004020202020204" pitchFamily="34" charset="0"/>
                <a:ea typeface="Aptos" panose="020B0004020202020204" pitchFamily="34" charset="0"/>
              </a:rPr>
              <a:t>A folio can provide part of a student’s entry to the workforce or further education. </a:t>
            </a:r>
          </a:p>
          <a:p>
            <a:pPr>
              <a:spcBef>
                <a:spcPts val="600"/>
              </a:spcBef>
              <a:spcAft>
                <a:spcPts val="600"/>
              </a:spcAft>
              <a:buFont typeface="Arial" panose="020B0604020202020204" pitchFamily="34" charset="0"/>
              <a:buChar char="•"/>
            </a:pPr>
            <a:r>
              <a:rPr lang="en-AU" sz="2000" dirty="0">
                <a:solidFill>
                  <a:srgbClr val="000000"/>
                </a:solidFill>
                <a:effectLst/>
                <a:latin typeface="Aptos" panose="020B0004020202020204" pitchFamily="34" charset="0"/>
                <a:ea typeface="Aptos" panose="020B0004020202020204" pitchFamily="34" charset="0"/>
              </a:rPr>
              <a:t>A folio is a </a:t>
            </a:r>
            <a:r>
              <a:rPr lang="en-AU" sz="2000" b="1" dirty="0">
                <a:solidFill>
                  <a:srgbClr val="00B050"/>
                </a:solidFill>
                <a:effectLst/>
                <a:latin typeface="Aptos" panose="020B0004020202020204" pitchFamily="34" charset="0"/>
                <a:ea typeface="Aptos" panose="020B0004020202020204" pitchFamily="34" charset="0"/>
              </a:rPr>
              <a:t>large time commitment </a:t>
            </a:r>
            <a:r>
              <a:rPr lang="en-AU" sz="2000" dirty="0">
                <a:solidFill>
                  <a:srgbClr val="000000"/>
                </a:solidFill>
                <a:effectLst/>
                <a:latin typeface="Aptos" panose="020B0004020202020204" pitchFamily="34" charset="0"/>
                <a:ea typeface="Aptos" panose="020B0004020202020204" pitchFamily="34" charset="0"/>
              </a:rPr>
              <a:t>to a subject and requires constant and ongoing attention. </a:t>
            </a:r>
            <a:r>
              <a:rPr lang="en-AU" sz="2000" i="1" dirty="0">
                <a:solidFill>
                  <a:srgbClr val="000000"/>
                </a:solidFill>
                <a:effectLst/>
                <a:latin typeface="Aptos" panose="020B0004020202020204" pitchFamily="34" charset="0"/>
                <a:ea typeface="Aptos" panose="020B0004020202020204" pitchFamily="34" charset="0"/>
              </a:rPr>
              <a:t>Students need to be able to manage their time wisely as a folio is not something that can simply be thrown together at the last minute. </a:t>
            </a:r>
          </a:p>
          <a:p>
            <a:pPr>
              <a:spcBef>
                <a:spcPts val="600"/>
              </a:spcBef>
              <a:spcAft>
                <a:spcPts val="600"/>
              </a:spcAft>
              <a:buFont typeface="Arial" panose="020B0604020202020204" pitchFamily="34" charset="0"/>
              <a:buChar char="•"/>
            </a:pPr>
            <a:r>
              <a:rPr lang="en-AU" sz="2000" dirty="0">
                <a:solidFill>
                  <a:srgbClr val="000000"/>
                </a:solidFill>
                <a:effectLst/>
                <a:latin typeface="Aptos" panose="020B0004020202020204" pitchFamily="34" charset="0"/>
                <a:ea typeface="Aptos" panose="020B0004020202020204" pitchFamily="34" charset="0"/>
              </a:rPr>
              <a:t>Certain university and TAFE courses rely on folios for entry. </a:t>
            </a:r>
            <a:r>
              <a:rPr lang="en-AU" sz="2000" i="1" dirty="0">
                <a:solidFill>
                  <a:srgbClr val="000000"/>
                </a:solidFill>
                <a:effectLst/>
                <a:latin typeface="Aptos" panose="020B0004020202020204" pitchFamily="34" charset="0"/>
                <a:ea typeface="Aptos" panose="020B0004020202020204" pitchFamily="34" charset="0"/>
              </a:rPr>
              <a:t>Both the presentation and contents of a folio are part of the interview or entrance process and can be as meaningful as an ATAR score.</a:t>
            </a:r>
            <a:endParaRPr lang="en-AU" sz="2000" i="1" dirty="0">
              <a:solidFill>
                <a:srgbClr val="000000"/>
              </a:solidFill>
              <a:effectLst/>
              <a:latin typeface="Arial" panose="020B0604020202020204" pitchFamily="34" charset="0"/>
              <a:ea typeface="Aptos" panose="020B0004020202020204" pitchFamily="34" charset="0"/>
            </a:endParaRPr>
          </a:p>
          <a:p>
            <a:pPr marL="0" indent="0">
              <a:buNone/>
            </a:pPr>
            <a:endParaRPr lang="en-US" dirty="0"/>
          </a:p>
        </p:txBody>
      </p:sp>
    </p:spTree>
    <p:extLst>
      <p:ext uri="{BB962C8B-B14F-4D97-AF65-F5344CB8AC3E}">
        <p14:creationId xmlns:p14="http://schemas.microsoft.com/office/powerpoint/2010/main" val="1882360207"/>
      </p:ext>
    </p:extLst>
  </p:cSld>
  <p:clrMapOvr>
    <a:masterClrMapping/>
  </p:clrMapOvr>
  <mc:AlternateContent xmlns:mc="http://schemas.openxmlformats.org/markup-compatibility/2006">
    <mc:Choice xmlns:p14="http://schemas.microsoft.com/office/powerpoint/2010/main" Requires="p14">
      <p:transition spd="slow" p14:dur="2000" advTm="57706"/>
    </mc:Choice>
    <mc:Fallback>
      <p:transition spd="slow" advTm="57706"/>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891" y="450749"/>
            <a:ext cx="7121236" cy="498768"/>
          </a:xfrm>
        </p:spPr>
        <p:txBody>
          <a:bodyPr/>
          <a:lstStyle/>
          <a:p>
            <a:r>
              <a:rPr lang="en-AU" sz="2800" b="1" dirty="0">
                <a:solidFill>
                  <a:srgbClr val="000000"/>
                </a:solidFill>
                <a:effectLst/>
                <a:latin typeface="Aptos" panose="020B0004020202020204" pitchFamily="34" charset="0"/>
                <a:ea typeface="Aptos" panose="020B0004020202020204" pitchFamily="34" charset="0"/>
              </a:rPr>
              <a:t>Structure</a:t>
            </a:r>
            <a:endParaRPr lang="en-US" sz="2800" b="1" dirty="0">
              <a:solidFill>
                <a:schemeClr val="tx1"/>
              </a:solidFill>
            </a:endParaRPr>
          </a:p>
        </p:txBody>
      </p:sp>
      <p:sp>
        <p:nvSpPr>
          <p:cNvPr id="3" name="Subtitle 2"/>
          <p:cNvSpPr>
            <a:spLocks noGrp="1"/>
          </p:cNvSpPr>
          <p:nvPr>
            <p:ph type="subTitle" idx="1"/>
          </p:nvPr>
        </p:nvSpPr>
        <p:spPr>
          <a:xfrm>
            <a:off x="581892" y="1527142"/>
            <a:ext cx="8034208" cy="4446938"/>
          </a:xfrm>
        </p:spPr>
        <p:txBody>
          <a:bodyPr/>
          <a:lstStyle/>
          <a:p>
            <a:pPr marL="0" indent="0">
              <a:lnSpc>
                <a:spcPct val="115000"/>
              </a:lnSpc>
              <a:spcAft>
                <a:spcPts val="800"/>
              </a:spcAft>
              <a:buNone/>
            </a:pPr>
            <a:r>
              <a:rPr lang="en-AU" sz="18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This study is made up of four units:</a:t>
            </a:r>
            <a:endParaRPr lang="en-AU" b="1" kern="100" dirty="0">
              <a:solidFill>
                <a:schemeClr val="tx1"/>
              </a:solidFill>
              <a:latin typeface="Aptos" panose="020B0004020202020204" pitchFamily="34" charset="0"/>
              <a:ea typeface="Aptos" panose="020B0004020202020204" pitchFamily="34" charset="0"/>
              <a:cs typeface="Times New Roman" panose="02020603050405020304" pitchFamily="18" charset="0"/>
            </a:endParaRPr>
          </a:p>
          <a:p>
            <a:pPr marL="285750" indent="-285750">
              <a:lnSpc>
                <a:spcPct val="115000"/>
              </a:lnSpc>
              <a:spcAft>
                <a:spcPts val="800"/>
              </a:spcAft>
              <a:buFont typeface="Arial" panose="020B0604020202020204" pitchFamily="34" charset="0"/>
              <a:buChar char="•"/>
            </a:pPr>
            <a:r>
              <a:rPr lang="en-US" dirty="0">
                <a:solidFill>
                  <a:schemeClr val="tx1"/>
                </a:solidFill>
              </a:rPr>
              <a:t>Unit 1: Design practices</a:t>
            </a:r>
          </a:p>
          <a:p>
            <a:pPr marL="285750" indent="-285750">
              <a:lnSpc>
                <a:spcPct val="115000"/>
              </a:lnSpc>
              <a:spcAft>
                <a:spcPts val="800"/>
              </a:spcAft>
              <a:buFont typeface="Arial" panose="020B0604020202020204" pitchFamily="34" charset="0"/>
              <a:buChar char="•"/>
            </a:pPr>
            <a:r>
              <a:rPr lang="en-US" dirty="0">
                <a:solidFill>
                  <a:schemeClr val="tx1"/>
                </a:solidFill>
              </a:rPr>
              <a:t>Unit 2: Positive impacts for end users </a:t>
            </a:r>
          </a:p>
          <a:p>
            <a:pPr marL="285750" indent="-285750">
              <a:lnSpc>
                <a:spcPct val="115000"/>
              </a:lnSpc>
              <a:spcAft>
                <a:spcPts val="800"/>
              </a:spcAft>
              <a:buFont typeface="Arial" panose="020B0604020202020204" pitchFamily="34" charset="0"/>
              <a:buChar char="•"/>
            </a:pPr>
            <a:r>
              <a:rPr lang="en-US" dirty="0">
                <a:solidFill>
                  <a:schemeClr val="tx1"/>
                </a:solidFill>
              </a:rPr>
              <a:t>Unit 3: Ethical product design and development </a:t>
            </a:r>
          </a:p>
          <a:p>
            <a:pPr marL="285750" indent="-285750">
              <a:lnSpc>
                <a:spcPct val="115000"/>
              </a:lnSpc>
              <a:spcAft>
                <a:spcPts val="800"/>
              </a:spcAft>
              <a:buFont typeface="Arial" panose="020B0604020202020204" pitchFamily="34" charset="0"/>
              <a:buChar char="•"/>
            </a:pPr>
            <a:r>
              <a:rPr lang="en-US" dirty="0">
                <a:solidFill>
                  <a:schemeClr val="tx1"/>
                </a:solidFill>
              </a:rPr>
              <a:t>Unit 4: Production and evaluation of ethical designs</a:t>
            </a:r>
          </a:p>
          <a:p>
            <a:pPr marL="0" indent="0">
              <a:lnSpc>
                <a:spcPct val="115000"/>
              </a:lnSpc>
              <a:spcAft>
                <a:spcPts val="800"/>
              </a:spcAft>
              <a:buNone/>
            </a:pPr>
            <a:endParaRPr lang="en-US" dirty="0"/>
          </a:p>
          <a:p>
            <a:pPr marL="0" indent="0">
              <a:lnSpc>
                <a:spcPct val="115000"/>
              </a:lnSpc>
              <a:spcAft>
                <a:spcPts val="800"/>
              </a:spcAft>
              <a:buNone/>
            </a:pPr>
            <a:r>
              <a:rPr lang="en-AU" sz="18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Entry:</a:t>
            </a:r>
            <a:endParaRPr lang="en-AU"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15000"/>
              </a:lnSpc>
              <a:spcAft>
                <a:spcPts val="800"/>
              </a:spcAft>
              <a:buNone/>
            </a:pPr>
            <a:r>
              <a:rPr lang="en-AU"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There are no prerequisites for entry to Units 1, 2 and 3.                                               Students </a:t>
            </a:r>
            <a:r>
              <a:rPr lang="en-AU" sz="1800" b="1" kern="1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must undertake </a:t>
            </a:r>
            <a:r>
              <a:rPr lang="en-AU"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Unit 3 and Unit 4 as a sequence.</a:t>
            </a:r>
          </a:p>
          <a:p>
            <a:pPr marL="0" indent="0">
              <a:buNone/>
            </a:pPr>
            <a:endParaRPr lang="en-US" dirty="0"/>
          </a:p>
        </p:txBody>
      </p:sp>
    </p:spTree>
    <p:extLst>
      <p:ext uri="{BB962C8B-B14F-4D97-AF65-F5344CB8AC3E}">
        <p14:creationId xmlns:p14="http://schemas.microsoft.com/office/powerpoint/2010/main" val="2941402882"/>
      </p:ext>
    </p:extLst>
  </p:cSld>
  <p:clrMapOvr>
    <a:masterClrMapping/>
  </p:clrMapOvr>
  <mc:AlternateContent xmlns:mc="http://schemas.openxmlformats.org/markup-compatibility/2006">
    <mc:Choice xmlns:p14="http://schemas.microsoft.com/office/powerpoint/2010/main" Requires="p14">
      <p:transition spd="slow" p14:dur="2000" advTm="57706"/>
    </mc:Choice>
    <mc:Fallback>
      <p:transition spd="slow" advTm="57706"/>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890" y="450749"/>
            <a:ext cx="7991787" cy="498768"/>
          </a:xfrm>
        </p:spPr>
        <p:txBody>
          <a:bodyPr/>
          <a:lstStyle/>
          <a:p>
            <a:r>
              <a:rPr lang="en-US" sz="2800" b="1" dirty="0">
                <a:solidFill>
                  <a:srgbClr val="000000"/>
                </a:solidFill>
                <a:effectLst/>
                <a:latin typeface="Aptos" panose="020B0004020202020204" pitchFamily="34" charset="0"/>
                <a:ea typeface="Aptos" panose="020B0004020202020204" pitchFamily="34" charset="0"/>
              </a:rPr>
              <a:t>Unit 1: </a:t>
            </a:r>
            <a:r>
              <a:rPr lang="en-US" b="1" i="1" dirty="0">
                <a:solidFill>
                  <a:srgbClr val="000000"/>
                </a:solidFill>
                <a:effectLst/>
                <a:latin typeface="Aptos" panose="020B0004020202020204" pitchFamily="34" charset="0"/>
                <a:ea typeface="Aptos" panose="020B0004020202020204" pitchFamily="34" charset="0"/>
              </a:rPr>
              <a:t>Design Practices</a:t>
            </a:r>
            <a:endParaRPr lang="en-US" sz="2800" b="1" i="1" dirty="0">
              <a:solidFill>
                <a:srgbClr val="000000"/>
              </a:solidFill>
              <a:effectLst/>
              <a:latin typeface="Aptos" panose="020B0004020202020204" pitchFamily="34" charset="0"/>
              <a:ea typeface="Aptos" panose="020B0004020202020204" pitchFamily="34" charset="0"/>
            </a:endParaRPr>
          </a:p>
        </p:txBody>
      </p:sp>
      <p:sp>
        <p:nvSpPr>
          <p:cNvPr id="3" name="Subtitle 2"/>
          <p:cNvSpPr>
            <a:spLocks noGrp="1"/>
          </p:cNvSpPr>
          <p:nvPr>
            <p:ph type="subTitle" idx="1"/>
          </p:nvPr>
        </p:nvSpPr>
        <p:spPr>
          <a:xfrm>
            <a:off x="581892" y="1527142"/>
            <a:ext cx="8034208" cy="4446938"/>
          </a:xfrm>
        </p:spPr>
        <p:txBody>
          <a:bodyPr/>
          <a:lstStyle/>
          <a:p>
            <a:pPr marL="285750" indent="-285750">
              <a:buFont typeface="Arial" panose="020B0604020202020204" pitchFamily="34" charset="0"/>
              <a:buChar char="•"/>
            </a:pPr>
            <a:r>
              <a:rPr lang="en-US" dirty="0"/>
              <a:t>This unit focuses on the work of designers across relevant </a:t>
            </a:r>
            <a:r>
              <a:rPr lang="en-US" dirty="0" err="1"/>
              <a:t>specialisations</a:t>
            </a:r>
            <a:r>
              <a:rPr lang="en-US" dirty="0"/>
              <a:t> in product design. </a:t>
            </a:r>
          </a:p>
          <a:p>
            <a:pPr marL="0" indent="0">
              <a:buNone/>
            </a:pPr>
            <a:endParaRPr lang="en-US" sz="800" dirty="0"/>
          </a:p>
          <a:p>
            <a:pPr marL="285750" indent="-285750">
              <a:buFont typeface="Arial" panose="020B0604020202020204" pitchFamily="34" charset="0"/>
              <a:buChar char="•"/>
            </a:pPr>
            <a:r>
              <a:rPr lang="en-US" dirty="0"/>
              <a:t>Students explore how designers collaborate and work in teams; they consider the processes that designers use to conduct research and the techniques they employ to generate ideas and design products. </a:t>
            </a:r>
          </a:p>
          <a:p>
            <a:pPr marL="0" indent="0">
              <a:buNone/>
            </a:pPr>
            <a:endParaRPr lang="en-US" sz="800" dirty="0"/>
          </a:p>
          <a:p>
            <a:pPr marL="285750" indent="-285750">
              <a:buFont typeface="Arial" panose="020B0604020202020204" pitchFamily="34" charset="0"/>
              <a:buChar char="•"/>
            </a:pPr>
            <a:r>
              <a:rPr lang="en-US" dirty="0"/>
              <a:t>Students use appropriate drawing systems – both manual and digital – to develop graphical product concepts. They also experiment with materials, tools and processes to prototype and propose physical product concepts.</a:t>
            </a:r>
          </a:p>
          <a:p>
            <a:pPr marL="0" indent="0">
              <a:buNone/>
            </a:pPr>
            <a:endParaRPr lang="en-US" sz="800" dirty="0"/>
          </a:p>
          <a:p>
            <a:pPr marL="285750" indent="-285750">
              <a:buFont typeface="Arial" panose="020B0604020202020204" pitchFamily="34" charset="0"/>
              <a:buChar char="•"/>
            </a:pPr>
            <a:r>
              <a:rPr lang="en-US" dirty="0"/>
              <a:t>Students </a:t>
            </a:r>
            <a:r>
              <a:rPr lang="en-US" dirty="0" err="1"/>
              <a:t>analyse</a:t>
            </a:r>
            <a:r>
              <a:rPr lang="en-US" dirty="0"/>
              <a:t> and evaluate existing products and current technological innovations in product design. </a:t>
            </a:r>
          </a:p>
          <a:p>
            <a:pPr marL="0" indent="0">
              <a:buNone/>
            </a:pPr>
            <a:endParaRPr lang="en-US" sz="800" dirty="0"/>
          </a:p>
          <a:p>
            <a:pPr marL="285750" indent="-285750">
              <a:buFont typeface="Arial" panose="020B0604020202020204" pitchFamily="34" charset="0"/>
              <a:buChar char="•"/>
            </a:pPr>
            <a:r>
              <a:rPr lang="en-US" dirty="0"/>
              <a:t>Students explore and test materials, tools and processes available to them in order to work technologically, and they </a:t>
            </a:r>
            <a:r>
              <a:rPr lang="en-US" dirty="0" err="1"/>
              <a:t>practise</a:t>
            </a:r>
            <a:r>
              <a:rPr lang="en-US" dirty="0"/>
              <a:t> safe skill development when creating an innovative product. </a:t>
            </a:r>
          </a:p>
        </p:txBody>
      </p:sp>
    </p:spTree>
    <p:extLst>
      <p:ext uri="{BB962C8B-B14F-4D97-AF65-F5344CB8AC3E}">
        <p14:creationId xmlns:p14="http://schemas.microsoft.com/office/powerpoint/2010/main" val="2567872723"/>
      </p:ext>
    </p:extLst>
  </p:cSld>
  <p:clrMapOvr>
    <a:masterClrMapping/>
  </p:clrMapOvr>
  <mc:AlternateContent xmlns:mc="http://schemas.openxmlformats.org/markup-compatibility/2006">
    <mc:Choice xmlns:p14="http://schemas.microsoft.com/office/powerpoint/2010/main" Requires="p14">
      <p:transition spd="slow" p14:dur="2000" advTm="57706"/>
    </mc:Choice>
    <mc:Fallback>
      <p:transition spd="slow" advTm="57706"/>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890" y="450749"/>
            <a:ext cx="7991787" cy="498768"/>
          </a:xfrm>
        </p:spPr>
        <p:txBody>
          <a:bodyPr/>
          <a:lstStyle/>
          <a:p>
            <a:r>
              <a:rPr lang="en-US" sz="2800" b="1" dirty="0">
                <a:solidFill>
                  <a:srgbClr val="000000"/>
                </a:solidFill>
                <a:effectLst/>
                <a:latin typeface="Aptos" panose="020B0004020202020204" pitchFamily="34" charset="0"/>
                <a:ea typeface="Aptos" panose="020B0004020202020204" pitchFamily="34" charset="0"/>
              </a:rPr>
              <a:t>Unit 2: </a:t>
            </a:r>
            <a:r>
              <a:rPr lang="en-US" b="1" i="1" dirty="0">
                <a:solidFill>
                  <a:srgbClr val="000000"/>
                </a:solidFill>
                <a:effectLst/>
                <a:latin typeface="Aptos" panose="020B0004020202020204" pitchFamily="34" charset="0"/>
                <a:ea typeface="Aptos" panose="020B0004020202020204" pitchFamily="34" charset="0"/>
              </a:rPr>
              <a:t>Positive impacts for end </a:t>
            </a:r>
            <a:r>
              <a:rPr lang="en-US" b="1" i="1" dirty="0">
                <a:solidFill>
                  <a:srgbClr val="000000"/>
                </a:solidFill>
                <a:latin typeface="Aptos" panose="020B0004020202020204" pitchFamily="34" charset="0"/>
                <a:ea typeface="Aptos" panose="020B0004020202020204" pitchFamily="34" charset="0"/>
              </a:rPr>
              <a:t>u</a:t>
            </a:r>
            <a:r>
              <a:rPr lang="en-US" b="1" i="1" dirty="0">
                <a:solidFill>
                  <a:srgbClr val="000000"/>
                </a:solidFill>
                <a:effectLst/>
                <a:latin typeface="Aptos" panose="020B0004020202020204" pitchFamily="34" charset="0"/>
                <a:ea typeface="Aptos" panose="020B0004020202020204" pitchFamily="34" charset="0"/>
              </a:rPr>
              <a:t>sers</a:t>
            </a:r>
            <a:endParaRPr lang="en-US" sz="2800" b="1" i="1" dirty="0">
              <a:solidFill>
                <a:srgbClr val="000000"/>
              </a:solidFill>
              <a:effectLst/>
              <a:latin typeface="Aptos" panose="020B0004020202020204" pitchFamily="34" charset="0"/>
              <a:ea typeface="Aptos" panose="020B0004020202020204" pitchFamily="34" charset="0"/>
            </a:endParaRPr>
          </a:p>
        </p:txBody>
      </p:sp>
      <p:sp>
        <p:nvSpPr>
          <p:cNvPr id="3" name="Subtitle 2"/>
          <p:cNvSpPr>
            <a:spLocks noGrp="1"/>
          </p:cNvSpPr>
          <p:nvPr>
            <p:ph type="subTitle" idx="1"/>
          </p:nvPr>
        </p:nvSpPr>
        <p:spPr>
          <a:xfrm>
            <a:off x="581892" y="1527142"/>
            <a:ext cx="8034208" cy="4446938"/>
          </a:xfrm>
        </p:spPr>
        <p:txBody>
          <a:bodyPr/>
          <a:lstStyle/>
          <a:p>
            <a:pPr marL="285750" indent="-285750">
              <a:buFont typeface="Arial" panose="020B0604020202020204" pitchFamily="34" charset="0"/>
              <a:buChar char="•"/>
            </a:pPr>
            <a:r>
              <a:rPr lang="en-US" dirty="0"/>
              <a:t>In this unit, students specifically examine social and/or physical influences on design. </a:t>
            </a:r>
          </a:p>
          <a:p>
            <a:pPr marL="0" indent="0">
              <a:buNone/>
            </a:pPr>
            <a:endParaRPr lang="en-US" sz="800" dirty="0"/>
          </a:p>
          <a:p>
            <a:pPr marL="285750" indent="-285750">
              <a:buFont typeface="Arial" panose="020B0604020202020204" pitchFamily="34" charset="0"/>
              <a:buChar char="•"/>
            </a:pPr>
            <a:r>
              <a:rPr lang="en-US" dirty="0"/>
              <a:t>They formulate a profile of an end user(s), research and explore the specific needs or opportunities of the end user(s) and make an inclusive product that has a positive impact on belonging, access, usability and/or equity. </a:t>
            </a:r>
          </a:p>
          <a:p>
            <a:pPr marL="0" indent="0">
              <a:buNone/>
            </a:pPr>
            <a:endParaRPr lang="en-US" sz="800" dirty="0"/>
          </a:p>
          <a:p>
            <a:pPr marL="285750" indent="-285750">
              <a:buFont typeface="Arial" panose="020B0604020202020204" pitchFamily="34" charset="0"/>
              <a:buChar char="•"/>
            </a:pPr>
            <a:r>
              <a:rPr lang="en-US" dirty="0"/>
              <a:t>Students also explore cultural influences on design. They also have opportunities to make connections to personal or other cultural heritages.</a:t>
            </a:r>
          </a:p>
          <a:p>
            <a:pPr marL="0" indent="0">
              <a:buNone/>
            </a:pPr>
            <a:endParaRPr lang="en-US" sz="800" dirty="0"/>
          </a:p>
          <a:p>
            <a:pPr marL="285750" indent="-285750">
              <a:buFont typeface="Arial" panose="020B0604020202020204" pitchFamily="34" charset="0"/>
              <a:buChar char="•"/>
            </a:pPr>
            <a:r>
              <a:rPr lang="en-US" dirty="0"/>
              <a:t>Students develop an awareness of how Aboriginal and Torres Strait Islander peoples design and produce products, how sustainable design practices care for Country, and how traditions and culture are acknowledged in contemporary designs. </a:t>
            </a:r>
          </a:p>
          <a:p>
            <a:pPr marL="0" indent="0">
              <a:buNone/>
            </a:pPr>
            <a:endParaRPr lang="en-US" dirty="0"/>
          </a:p>
        </p:txBody>
      </p:sp>
    </p:spTree>
    <p:extLst>
      <p:ext uri="{BB962C8B-B14F-4D97-AF65-F5344CB8AC3E}">
        <p14:creationId xmlns:p14="http://schemas.microsoft.com/office/powerpoint/2010/main" val="723789306"/>
      </p:ext>
    </p:extLst>
  </p:cSld>
  <p:clrMapOvr>
    <a:masterClrMapping/>
  </p:clrMapOvr>
  <mc:AlternateContent xmlns:mc="http://schemas.openxmlformats.org/markup-compatibility/2006">
    <mc:Choice xmlns:p14="http://schemas.microsoft.com/office/powerpoint/2010/main" Requires="p14">
      <p:transition spd="slow" p14:dur="2000" advTm="57706"/>
    </mc:Choice>
    <mc:Fallback>
      <p:transition spd="slow" advTm="5770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890" y="450749"/>
            <a:ext cx="7991787" cy="498768"/>
          </a:xfrm>
        </p:spPr>
        <p:txBody>
          <a:bodyPr/>
          <a:lstStyle/>
          <a:p>
            <a:r>
              <a:rPr lang="en-US" sz="2800" b="1" dirty="0">
                <a:solidFill>
                  <a:srgbClr val="000000"/>
                </a:solidFill>
                <a:effectLst/>
                <a:latin typeface="Aptos" panose="020B0004020202020204" pitchFamily="34" charset="0"/>
                <a:ea typeface="Aptos" panose="020B0004020202020204" pitchFamily="34" charset="0"/>
              </a:rPr>
              <a:t>Unit 3: </a:t>
            </a:r>
            <a:r>
              <a:rPr lang="en-US" b="1" i="1" dirty="0">
                <a:solidFill>
                  <a:srgbClr val="000000"/>
                </a:solidFill>
                <a:effectLst/>
                <a:latin typeface="Aptos" panose="020B0004020202020204" pitchFamily="34" charset="0"/>
                <a:ea typeface="Aptos" panose="020B0004020202020204" pitchFamily="34" charset="0"/>
              </a:rPr>
              <a:t>Ethical product design and development</a:t>
            </a:r>
            <a:endParaRPr lang="en-US" sz="2800" b="1" i="1" dirty="0">
              <a:solidFill>
                <a:srgbClr val="000000"/>
              </a:solidFill>
              <a:effectLst/>
              <a:latin typeface="Aptos" panose="020B0004020202020204" pitchFamily="34" charset="0"/>
              <a:ea typeface="Aptos" panose="020B0004020202020204" pitchFamily="34" charset="0"/>
            </a:endParaRPr>
          </a:p>
        </p:txBody>
      </p:sp>
      <p:sp>
        <p:nvSpPr>
          <p:cNvPr id="3" name="Subtitle 2"/>
          <p:cNvSpPr>
            <a:spLocks noGrp="1"/>
          </p:cNvSpPr>
          <p:nvPr>
            <p:ph type="subTitle" idx="1"/>
          </p:nvPr>
        </p:nvSpPr>
        <p:spPr>
          <a:xfrm>
            <a:off x="554896" y="1352746"/>
            <a:ext cx="8034208" cy="4446938"/>
          </a:xfrm>
        </p:spPr>
        <p:txBody>
          <a:bodyPr/>
          <a:lstStyle/>
          <a:p>
            <a:pPr marL="285750" indent="-285750">
              <a:spcBef>
                <a:spcPts val="600"/>
              </a:spcBef>
              <a:spcAft>
                <a:spcPts val="600"/>
              </a:spcAft>
              <a:buFont typeface="Arial" panose="020B0604020202020204" pitchFamily="34" charset="0"/>
              <a:buChar char="•"/>
            </a:pPr>
            <a:r>
              <a:rPr lang="en-US" sz="1800" dirty="0">
                <a:solidFill>
                  <a:srgbClr val="000000"/>
                </a:solidFill>
                <a:effectLst/>
                <a:latin typeface="Aptos" panose="020B0004020202020204" pitchFamily="34" charset="0"/>
                <a:ea typeface="Aptos" panose="020B0004020202020204" pitchFamily="34" charset="0"/>
              </a:rPr>
              <a:t>In this unit students research a real personal, local or global need or opportunity with explicit links to ethical considerations. </a:t>
            </a:r>
          </a:p>
          <a:p>
            <a:pPr marL="285750" indent="-285750">
              <a:spcBef>
                <a:spcPts val="600"/>
              </a:spcBef>
              <a:spcAft>
                <a:spcPts val="600"/>
              </a:spcAft>
              <a:buFont typeface="Arial" panose="020B0604020202020204" pitchFamily="34" charset="0"/>
              <a:buChar char="•"/>
            </a:pPr>
            <a:r>
              <a:rPr lang="en-US" sz="1800" dirty="0">
                <a:solidFill>
                  <a:srgbClr val="000000"/>
                </a:solidFill>
                <a:effectLst/>
                <a:latin typeface="Aptos" panose="020B0004020202020204" pitchFamily="34" charset="0"/>
                <a:ea typeface="Aptos" panose="020B0004020202020204" pitchFamily="34" charset="0"/>
              </a:rPr>
              <a:t>They conduct research to generate product concepts and a final proof of concept for a product solution that addresses the need(s) or opportunities of the end user(s). </a:t>
            </a:r>
          </a:p>
          <a:p>
            <a:pPr marL="285750" indent="-285750">
              <a:spcBef>
                <a:spcPts val="600"/>
              </a:spcBef>
              <a:spcAft>
                <a:spcPts val="600"/>
              </a:spcAft>
              <a:buFont typeface="Arial" panose="020B0604020202020204" pitchFamily="34" charset="0"/>
              <a:buChar char="•"/>
            </a:pPr>
            <a:r>
              <a:rPr lang="en-US" sz="1800" dirty="0">
                <a:solidFill>
                  <a:srgbClr val="000000"/>
                </a:solidFill>
                <a:effectLst/>
                <a:latin typeface="Aptos" panose="020B0004020202020204" pitchFamily="34" charset="0"/>
                <a:ea typeface="Aptos" panose="020B0004020202020204" pitchFamily="34" charset="0"/>
              </a:rPr>
              <a:t>This unit focuses on the analysis of available materials in relation to sustainable practices, tensions between manufacturing and production, modern industrial and commercial practices, and the lifecycles of products from sustainability or worldview perspectives. </a:t>
            </a:r>
          </a:p>
          <a:p>
            <a:pPr marL="285750" indent="-285750">
              <a:spcBef>
                <a:spcPts val="600"/>
              </a:spcBef>
              <a:spcAft>
                <a:spcPts val="600"/>
              </a:spcAft>
              <a:buFont typeface="Arial" panose="020B0604020202020204" pitchFamily="34" charset="0"/>
              <a:buChar char="•"/>
            </a:pPr>
            <a:r>
              <a:rPr lang="en-US" sz="1800" dirty="0">
                <a:solidFill>
                  <a:srgbClr val="000000"/>
                </a:solidFill>
                <a:effectLst/>
                <a:latin typeface="Aptos" panose="020B0004020202020204" pitchFamily="34" charset="0"/>
                <a:ea typeface="Aptos" panose="020B0004020202020204" pitchFamily="34" charset="0"/>
              </a:rPr>
              <a:t>Students plan to develop an ethical product through a problem-based design approach, starting with a need or opportunity and using a design process and testing to problem-solve. </a:t>
            </a:r>
          </a:p>
          <a:p>
            <a:pPr marL="285750" indent="-285750">
              <a:spcBef>
                <a:spcPts val="600"/>
              </a:spcBef>
              <a:spcAft>
                <a:spcPts val="600"/>
              </a:spcAft>
              <a:buFont typeface="Arial" panose="020B0604020202020204" pitchFamily="34" charset="0"/>
              <a:buChar char="•"/>
            </a:pPr>
            <a:r>
              <a:rPr lang="en-US" sz="1800" dirty="0">
                <a:solidFill>
                  <a:srgbClr val="000000"/>
                </a:solidFill>
                <a:effectLst/>
                <a:latin typeface="Aptos" panose="020B0004020202020204" pitchFamily="34" charset="0"/>
                <a:ea typeface="Aptos" panose="020B0004020202020204" pitchFamily="34" charset="0"/>
              </a:rPr>
              <a:t>Students undertake the role of a designer to generate, </a:t>
            </a:r>
            <a:r>
              <a:rPr lang="en-US" sz="1800" dirty="0" err="1">
                <a:solidFill>
                  <a:srgbClr val="000000"/>
                </a:solidFill>
                <a:effectLst/>
                <a:latin typeface="Aptos" panose="020B0004020202020204" pitchFamily="34" charset="0"/>
                <a:ea typeface="Aptos" panose="020B0004020202020204" pitchFamily="34" charset="0"/>
              </a:rPr>
              <a:t>analyse</a:t>
            </a:r>
            <a:r>
              <a:rPr lang="en-US" sz="1800" dirty="0">
                <a:solidFill>
                  <a:srgbClr val="000000"/>
                </a:solidFill>
                <a:effectLst/>
                <a:latin typeface="Aptos" panose="020B0004020202020204" pitchFamily="34" charset="0"/>
                <a:ea typeface="Aptos" panose="020B0004020202020204" pitchFamily="34" charset="0"/>
              </a:rPr>
              <a:t> and critique product concepts, with the chosen product concept becoming the final proof of concept. </a:t>
            </a:r>
            <a:endParaRPr lang="en-US" dirty="0"/>
          </a:p>
        </p:txBody>
      </p:sp>
    </p:spTree>
    <p:extLst>
      <p:ext uri="{BB962C8B-B14F-4D97-AF65-F5344CB8AC3E}">
        <p14:creationId xmlns:p14="http://schemas.microsoft.com/office/powerpoint/2010/main" val="312569891"/>
      </p:ext>
    </p:extLst>
  </p:cSld>
  <p:clrMapOvr>
    <a:masterClrMapping/>
  </p:clrMapOvr>
  <mc:AlternateContent xmlns:mc="http://schemas.openxmlformats.org/markup-compatibility/2006">
    <mc:Choice xmlns:p14="http://schemas.microsoft.com/office/powerpoint/2010/main" Requires="p14">
      <p:transition spd="slow" p14:dur="2000" advTm="57706"/>
    </mc:Choice>
    <mc:Fallback>
      <p:transition spd="slow" advTm="57706"/>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890" y="450749"/>
            <a:ext cx="7991787" cy="498768"/>
          </a:xfrm>
        </p:spPr>
        <p:txBody>
          <a:bodyPr/>
          <a:lstStyle/>
          <a:p>
            <a:r>
              <a:rPr lang="en-US" sz="2800" b="1" dirty="0">
                <a:solidFill>
                  <a:srgbClr val="000000"/>
                </a:solidFill>
                <a:effectLst/>
                <a:latin typeface="Aptos" panose="020B0004020202020204" pitchFamily="34" charset="0"/>
                <a:ea typeface="Aptos" panose="020B0004020202020204" pitchFamily="34" charset="0"/>
              </a:rPr>
              <a:t>Unit 4: </a:t>
            </a:r>
            <a:r>
              <a:rPr lang="en-US" b="1" i="1" dirty="0">
                <a:solidFill>
                  <a:srgbClr val="000000"/>
                </a:solidFill>
                <a:effectLst/>
                <a:latin typeface="Aptos" panose="020B0004020202020204" pitchFamily="34" charset="0"/>
                <a:ea typeface="Aptos" panose="020B0004020202020204" pitchFamily="34" charset="0"/>
              </a:rPr>
              <a:t>Production and evaluation of ethical designs </a:t>
            </a:r>
            <a:endParaRPr lang="en-US" sz="2800" b="1" i="1" dirty="0">
              <a:solidFill>
                <a:srgbClr val="000000"/>
              </a:solidFill>
              <a:effectLst/>
              <a:latin typeface="Aptos" panose="020B0004020202020204" pitchFamily="34" charset="0"/>
              <a:ea typeface="Aptos" panose="020B0004020202020204" pitchFamily="34" charset="0"/>
            </a:endParaRPr>
          </a:p>
        </p:txBody>
      </p:sp>
      <p:sp>
        <p:nvSpPr>
          <p:cNvPr id="3" name="Subtitle 2"/>
          <p:cNvSpPr>
            <a:spLocks noGrp="1"/>
          </p:cNvSpPr>
          <p:nvPr>
            <p:ph type="subTitle" idx="1"/>
          </p:nvPr>
        </p:nvSpPr>
        <p:spPr>
          <a:xfrm>
            <a:off x="581892" y="1527142"/>
            <a:ext cx="8034208" cy="4446938"/>
          </a:xfrm>
        </p:spPr>
        <p:txBody>
          <a:bodyPr/>
          <a:lstStyle/>
          <a:p>
            <a:pPr marL="285750" indent="-285750">
              <a:spcBef>
                <a:spcPts val="600"/>
              </a:spcBef>
              <a:spcAft>
                <a:spcPts val="600"/>
              </a:spcAft>
              <a:buFont typeface="Arial" panose="020B0604020202020204" pitchFamily="34" charset="0"/>
              <a:buChar char="•"/>
            </a:pPr>
            <a:r>
              <a:rPr lang="en-US" sz="1800" dirty="0">
                <a:solidFill>
                  <a:srgbClr val="000000"/>
                </a:solidFill>
                <a:effectLst/>
                <a:latin typeface="Aptos" panose="020B0004020202020204" pitchFamily="34" charset="0"/>
                <a:ea typeface="Aptos" panose="020B0004020202020204" pitchFamily="34" charset="0"/>
              </a:rPr>
              <a:t>In this unit students continue to work as designers throughout the production process. </a:t>
            </a:r>
          </a:p>
          <a:p>
            <a:pPr marL="285750" indent="-285750">
              <a:spcBef>
                <a:spcPts val="600"/>
              </a:spcBef>
              <a:spcAft>
                <a:spcPts val="600"/>
              </a:spcAft>
              <a:buFont typeface="Arial" panose="020B0604020202020204" pitchFamily="34" charset="0"/>
              <a:buChar char="•"/>
            </a:pPr>
            <a:r>
              <a:rPr lang="en-US" sz="1800" dirty="0">
                <a:solidFill>
                  <a:srgbClr val="000000"/>
                </a:solidFill>
                <a:effectLst/>
                <a:latin typeface="Aptos" panose="020B0004020202020204" pitchFamily="34" charset="0"/>
                <a:ea typeface="Aptos" panose="020B0004020202020204" pitchFamily="34" charset="0"/>
              </a:rPr>
              <a:t>They observe safe work practices in their chosen design </a:t>
            </a:r>
            <a:r>
              <a:rPr lang="en-US" sz="1800" dirty="0" err="1">
                <a:solidFill>
                  <a:srgbClr val="000000"/>
                </a:solidFill>
                <a:effectLst/>
                <a:latin typeface="Aptos" panose="020B0004020202020204" pitchFamily="34" charset="0"/>
                <a:ea typeface="Aptos" panose="020B0004020202020204" pitchFamily="34" charset="0"/>
              </a:rPr>
              <a:t>specialisations</a:t>
            </a:r>
            <a:r>
              <a:rPr lang="en-US" sz="1800" dirty="0">
                <a:solidFill>
                  <a:srgbClr val="000000"/>
                </a:solidFill>
                <a:effectLst/>
                <a:latin typeface="Aptos" panose="020B0004020202020204" pitchFamily="34" charset="0"/>
                <a:ea typeface="Aptos" panose="020B0004020202020204" pitchFamily="34" charset="0"/>
              </a:rPr>
              <a:t> by refining their production skills using a range of materials, tools and processes. </a:t>
            </a:r>
          </a:p>
          <a:p>
            <a:pPr marL="285750" indent="-285750">
              <a:spcBef>
                <a:spcPts val="600"/>
              </a:spcBef>
              <a:spcAft>
                <a:spcPts val="600"/>
              </a:spcAft>
              <a:buFont typeface="Arial" panose="020B0604020202020204" pitchFamily="34" charset="0"/>
              <a:buChar char="•"/>
            </a:pPr>
            <a:r>
              <a:rPr lang="en-US" sz="1800" dirty="0">
                <a:solidFill>
                  <a:srgbClr val="000000"/>
                </a:solidFill>
                <a:effectLst/>
                <a:latin typeface="Aptos" panose="020B0004020202020204" pitchFamily="34" charset="0"/>
                <a:ea typeface="Aptos" panose="020B0004020202020204" pitchFamily="34" charset="0"/>
              </a:rPr>
              <a:t>Students collect, </a:t>
            </a:r>
            <a:r>
              <a:rPr lang="en-US" sz="1800" dirty="0" err="1">
                <a:solidFill>
                  <a:srgbClr val="000000"/>
                </a:solidFill>
                <a:effectLst/>
                <a:latin typeface="Aptos" panose="020B0004020202020204" pitchFamily="34" charset="0"/>
                <a:ea typeface="Aptos" panose="020B0004020202020204" pitchFamily="34" charset="0"/>
              </a:rPr>
              <a:t>analyse</a:t>
            </a:r>
            <a:r>
              <a:rPr lang="en-US" sz="1800" dirty="0">
                <a:solidFill>
                  <a:srgbClr val="000000"/>
                </a:solidFill>
                <a:effectLst/>
                <a:latin typeface="Aptos" panose="020B0004020202020204" pitchFamily="34" charset="0"/>
                <a:ea typeface="Aptos" panose="020B0004020202020204" pitchFamily="34" charset="0"/>
              </a:rPr>
              <a:t>, interpret and present data, use ethical research methods and engage with end user(s) to gain feedback and apply their research and findings to the production of their designed solution. </a:t>
            </a:r>
          </a:p>
          <a:p>
            <a:pPr marL="285750" indent="-285750">
              <a:spcBef>
                <a:spcPts val="600"/>
              </a:spcBef>
              <a:spcAft>
                <a:spcPts val="600"/>
              </a:spcAft>
              <a:buFont typeface="Arial" panose="020B0604020202020204" pitchFamily="34" charset="0"/>
              <a:buChar char="•"/>
            </a:pPr>
            <a:r>
              <a:rPr lang="en-US" sz="1800" dirty="0">
                <a:solidFill>
                  <a:srgbClr val="000000"/>
                </a:solidFill>
                <a:effectLst/>
                <a:latin typeface="Aptos" panose="020B0004020202020204" pitchFamily="34" charset="0"/>
                <a:ea typeface="Aptos" panose="020B0004020202020204" pitchFamily="34" charset="0"/>
              </a:rPr>
              <a:t>Students also focus on how speculative design thinking can encourage research, product development and entrepreneurial activity through the investigation and analysis of examples of current, emerging and future technologies and market trends.</a:t>
            </a:r>
          </a:p>
          <a:p>
            <a:pPr marL="0" indent="0">
              <a:buNone/>
            </a:pPr>
            <a:endParaRPr lang="en-US" dirty="0"/>
          </a:p>
        </p:txBody>
      </p:sp>
    </p:spTree>
    <p:extLst>
      <p:ext uri="{BB962C8B-B14F-4D97-AF65-F5344CB8AC3E}">
        <p14:creationId xmlns:p14="http://schemas.microsoft.com/office/powerpoint/2010/main" val="1019705883"/>
      </p:ext>
    </p:extLst>
  </p:cSld>
  <p:clrMapOvr>
    <a:masterClrMapping/>
  </p:clrMapOvr>
  <mc:AlternateContent xmlns:mc="http://schemas.openxmlformats.org/markup-compatibility/2006">
    <mc:Choice xmlns:p14="http://schemas.microsoft.com/office/powerpoint/2010/main" Requires="p14">
      <p:transition spd="slow" p14:dur="2000" advTm="57706"/>
    </mc:Choice>
    <mc:Fallback>
      <p:transition spd="slow" advTm="57706"/>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890" y="450749"/>
            <a:ext cx="7991787" cy="498768"/>
          </a:xfrm>
        </p:spPr>
        <p:txBody>
          <a:bodyPr/>
          <a:lstStyle/>
          <a:p>
            <a:r>
              <a:rPr lang="en-US" sz="2800" b="1" dirty="0">
                <a:solidFill>
                  <a:srgbClr val="000000"/>
                </a:solidFill>
                <a:effectLst/>
                <a:latin typeface="Aptos" panose="020B0004020202020204" pitchFamily="34" charset="0"/>
                <a:ea typeface="Aptos" panose="020B0004020202020204" pitchFamily="34" charset="0"/>
              </a:rPr>
              <a:t>Assessment</a:t>
            </a:r>
            <a:endParaRPr lang="en-US" sz="2800" b="1" i="1" dirty="0">
              <a:solidFill>
                <a:srgbClr val="000000"/>
              </a:solidFill>
              <a:effectLst/>
              <a:latin typeface="Aptos" panose="020B0004020202020204" pitchFamily="34" charset="0"/>
              <a:ea typeface="Aptos" panose="020B0004020202020204" pitchFamily="34" charset="0"/>
            </a:endParaRPr>
          </a:p>
        </p:txBody>
      </p:sp>
      <p:sp>
        <p:nvSpPr>
          <p:cNvPr id="4" name="Subtitle 2">
            <a:extLst>
              <a:ext uri="{FF2B5EF4-FFF2-40B4-BE49-F238E27FC236}">
                <a16:creationId xmlns:a16="http://schemas.microsoft.com/office/drawing/2014/main" id="{CD861D78-0729-2395-DF69-174D85A8C807}"/>
              </a:ext>
            </a:extLst>
          </p:cNvPr>
          <p:cNvSpPr txBox="1">
            <a:spLocks/>
          </p:cNvSpPr>
          <p:nvPr/>
        </p:nvSpPr>
        <p:spPr>
          <a:xfrm>
            <a:off x="525328" y="1155322"/>
            <a:ext cx="8307009" cy="2186994"/>
          </a:xfrm>
          <a:prstGeom prst="rect">
            <a:avLst/>
          </a:prstGeom>
        </p:spPr>
        <p:txBody>
          <a:bodyPr numCol="2"/>
          <a:lstStyle>
            <a:lvl1pPr marL="342900" indent="-342900" algn="l" defTabSz="457200" rtl="0" eaLnBrk="1" latinLnBrk="0" hangingPunct="1">
              <a:spcBef>
                <a:spcPct val="20000"/>
              </a:spcBef>
              <a:buFont typeface="Arial"/>
              <a:buAutoNum type="arabicPeriod"/>
              <a:defRPr sz="1800" b="0" i="0" kern="1200">
                <a:solidFill>
                  <a:schemeClr val="tx1">
                    <a:lumMod val="75000"/>
                    <a:lumOff val="25000"/>
                  </a:schemeClr>
                </a:solidFill>
                <a:latin typeface="Arial"/>
                <a:ea typeface="+mn-ea"/>
                <a:cs typeface="Arial"/>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indent="0">
              <a:lnSpc>
                <a:spcPct val="115000"/>
              </a:lnSpc>
              <a:spcAft>
                <a:spcPts val="800"/>
              </a:spcAft>
              <a:buNone/>
            </a:pPr>
            <a:r>
              <a:rPr lang="en-AU" sz="18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Unit 1</a:t>
            </a:r>
          </a:p>
          <a:p>
            <a:pPr marL="285750" indent="-285750">
              <a:lnSpc>
                <a:spcPct val="115000"/>
              </a:lnSpc>
              <a:spcAft>
                <a:spcPts val="800"/>
              </a:spcAft>
              <a:buFont typeface="Arial" panose="020B0604020202020204" pitchFamily="34" charset="0"/>
              <a:buChar char="•"/>
            </a:pPr>
            <a:r>
              <a:rPr lang="en-AU" sz="18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Collaborative product protype with folio</a:t>
            </a:r>
            <a:endParaRPr lang="en-AU"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285750" indent="-285750">
              <a:lnSpc>
                <a:spcPct val="115000"/>
              </a:lnSpc>
              <a:spcAft>
                <a:spcPts val="800"/>
              </a:spcAft>
              <a:buFont typeface="Arial" panose="020B0604020202020204" pitchFamily="34" charset="0"/>
              <a:buChar char="•"/>
            </a:pPr>
            <a:r>
              <a:rPr lang="en-AU"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Short answer written response test</a:t>
            </a:r>
          </a:p>
          <a:p>
            <a:pPr marL="0" indent="0">
              <a:lnSpc>
                <a:spcPct val="115000"/>
              </a:lnSpc>
              <a:spcAft>
                <a:spcPts val="800"/>
              </a:spcAft>
              <a:buFont typeface="Arial"/>
              <a:buNone/>
            </a:pPr>
            <a:endParaRPr lang="en-AU" b="1" kern="100" dirty="0">
              <a:solidFill>
                <a:schemeClr val="tx1"/>
              </a:solidFill>
              <a:latin typeface="Aptos" panose="020B0004020202020204" pitchFamily="34" charset="0"/>
              <a:ea typeface="Aptos" panose="020B0004020202020204" pitchFamily="34" charset="0"/>
              <a:cs typeface="Times New Roman" panose="02020603050405020304" pitchFamily="18" charset="0"/>
            </a:endParaRPr>
          </a:p>
          <a:p>
            <a:pPr marL="0" indent="0">
              <a:lnSpc>
                <a:spcPct val="115000"/>
              </a:lnSpc>
              <a:spcAft>
                <a:spcPts val="800"/>
              </a:spcAft>
              <a:buFont typeface="Arial"/>
              <a:buNone/>
            </a:pPr>
            <a:endParaRPr lang="en-AU" b="1" kern="100" dirty="0">
              <a:solidFill>
                <a:schemeClr val="tx1"/>
              </a:solidFill>
              <a:latin typeface="Aptos" panose="020B0004020202020204" pitchFamily="34" charset="0"/>
              <a:ea typeface="Aptos" panose="020B0004020202020204" pitchFamily="34" charset="0"/>
              <a:cs typeface="Times New Roman" panose="02020603050405020304" pitchFamily="18" charset="0"/>
            </a:endParaRPr>
          </a:p>
          <a:p>
            <a:pPr marL="0" indent="0">
              <a:lnSpc>
                <a:spcPct val="115000"/>
              </a:lnSpc>
              <a:spcAft>
                <a:spcPts val="800"/>
              </a:spcAft>
              <a:buNone/>
            </a:pPr>
            <a:r>
              <a:rPr lang="en-AU" sz="18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Unit 2</a:t>
            </a:r>
          </a:p>
          <a:p>
            <a:pPr marL="285750" indent="-285750">
              <a:lnSpc>
                <a:spcPct val="115000"/>
              </a:lnSpc>
              <a:spcAft>
                <a:spcPts val="800"/>
              </a:spcAft>
              <a:buFont typeface="Arial" panose="020B0604020202020204" pitchFamily="34" charset="0"/>
              <a:buChar char="•"/>
            </a:pPr>
            <a:r>
              <a:rPr lang="en-AU" sz="18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A produced end product with folio</a:t>
            </a:r>
          </a:p>
          <a:p>
            <a:pPr marL="285750" indent="-285750">
              <a:lnSpc>
                <a:spcPct val="115000"/>
              </a:lnSpc>
              <a:spcAft>
                <a:spcPts val="800"/>
              </a:spcAft>
              <a:buFont typeface="Arial" panose="020B0604020202020204" pitchFamily="34" charset="0"/>
              <a:buChar char="•"/>
            </a:pPr>
            <a:r>
              <a:rPr lang="en-AU" sz="18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Written report on a selected case study</a:t>
            </a:r>
          </a:p>
          <a:p>
            <a:pPr marL="285750" indent="-285750">
              <a:lnSpc>
                <a:spcPct val="115000"/>
              </a:lnSpc>
              <a:spcAft>
                <a:spcPts val="800"/>
              </a:spcAft>
              <a:buFont typeface="Arial" panose="020B0604020202020204" pitchFamily="34" charset="0"/>
              <a:buChar char="•"/>
            </a:pPr>
            <a:r>
              <a:rPr lang="en-AU"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Short answer written response exam</a:t>
            </a:r>
          </a:p>
          <a:p>
            <a:pPr marL="0" indent="0">
              <a:lnSpc>
                <a:spcPct val="115000"/>
              </a:lnSpc>
              <a:spcAft>
                <a:spcPts val="800"/>
              </a:spcAft>
              <a:buFont typeface="Arial"/>
              <a:buNone/>
            </a:pPr>
            <a:r>
              <a:rPr lang="en-AU" b="1"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a:t>
            </a:r>
            <a:endParaRPr lang="en-US" dirty="0"/>
          </a:p>
        </p:txBody>
      </p:sp>
      <p:sp>
        <p:nvSpPr>
          <p:cNvPr id="7" name="Subtitle 2">
            <a:extLst>
              <a:ext uri="{FF2B5EF4-FFF2-40B4-BE49-F238E27FC236}">
                <a16:creationId xmlns:a16="http://schemas.microsoft.com/office/drawing/2014/main" id="{327722FD-27F3-AE03-5C9E-7176E8317226}"/>
              </a:ext>
            </a:extLst>
          </p:cNvPr>
          <p:cNvSpPr txBox="1">
            <a:spLocks/>
          </p:cNvSpPr>
          <p:nvPr/>
        </p:nvSpPr>
        <p:spPr>
          <a:xfrm>
            <a:off x="525329" y="3651741"/>
            <a:ext cx="8307008" cy="2578704"/>
          </a:xfrm>
          <a:prstGeom prst="rect">
            <a:avLst/>
          </a:prstGeom>
        </p:spPr>
        <p:txBody>
          <a:bodyPr numCol="2"/>
          <a:lstStyle>
            <a:lvl1pPr marL="342900" indent="-342900" algn="l" defTabSz="457200" rtl="0" eaLnBrk="1" latinLnBrk="0" hangingPunct="1">
              <a:spcBef>
                <a:spcPct val="20000"/>
              </a:spcBef>
              <a:buFont typeface="Arial"/>
              <a:buAutoNum type="arabicPeriod"/>
              <a:defRPr sz="1800" b="0" i="0" kern="1200">
                <a:solidFill>
                  <a:schemeClr val="tx1">
                    <a:lumMod val="75000"/>
                    <a:lumOff val="25000"/>
                  </a:schemeClr>
                </a:solidFill>
                <a:latin typeface="Arial"/>
                <a:ea typeface="+mn-ea"/>
                <a:cs typeface="Arial"/>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indent="0">
              <a:lnSpc>
                <a:spcPct val="115000"/>
              </a:lnSpc>
              <a:spcAft>
                <a:spcPts val="800"/>
              </a:spcAft>
              <a:buFont typeface="Arial"/>
              <a:buNone/>
            </a:pPr>
            <a:r>
              <a:rPr lang="en-AU" b="1"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Unit 3</a:t>
            </a:r>
            <a:endParaRPr lang="en-AU" sz="1800" i="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285750" indent="-285750">
              <a:lnSpc>
                <a:spcPct val="115000"/>
              </a:lnSpc>
              <a:spcAft>
                <a:spcPts val="800"/>
              </a:spcAft>
              <a:buFont typeface="Arial" panose="020B0604020202020204" pitchFamily="34" charset="0"/>
              <a:buChar char="•"/>
            </a:pPr>
            <a:r>
              <a:rPr lang="en-AU" sz="18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Written report on a selected case study</a:t>
            </a:r>
          </a:p>
          <a:p>
            <a:pPr marL="285750" indent="-285750">
              <a:lnSpc>
                <a:spcPct val="115000"/>
              </a:lnSpc>
              <a:spcAft>
                <a:spcPts val="800"/>
              </a:spcAft>
              <a:buFont typeface="Arial" panose="020B0604020202020204" pitchFamily="34" charset="0"/>
              <a:buChar char="•"/>
            </a:pPr>
            <a:r>
              <a:rPr lang="en-AU"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Folio - design brief, research and evaluation stages </a:t>
            </a:r>
          </a:p>
          <a:p>
            <a:pPr marL="285750" indent="-285750">
              <a:lnSpc>
                <a:spcPct val="115000"/>
              </a:lnSpc>
              <a:spcAft>
                <a:spcPts val="800"/>
              </a:spcAft>
              <a:buFont typeface="Arial" panose="020B0604020202020204" pitchFamily="34" charset="0"/>
              <a:buChar char="•"/>
            </a:pPr>
            <a:r>
              <a:rPr lang="en-AU"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Folio </a:t>
            </a:r>
            <a:r>
              <a:rPr lang="en-AU" sz="1800" kern="100">
                <a:solidFill>
                  <a:schemeClr val="tx1"/>
                </a:solidFill>
                <a:effectLst/>
                <a:latin typeface="Aptos" panose="020B0004020202020204" pitchFamily="34" charset="0"/>
                <a:ea typeface="Aptos" panose="020B0004020202020204" pitchFamily="34" charset="0"/>
                <a:cs typeface="Times New Roman" panose="02020603050405020304" pitchFamily="18" charset="0"/>
              </a:rPr>
              <a:t>– final </a:t>
            </a:r>
            <a:r>
              <a:rPr lang="en-AU"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proof of concept stages</a:t>
            </a:r>
          </a:p>
          <a:p>
            <a:pPr marL="0" indent="0">
              <a:lnSpc>
                <a:spcPct val="115000"/>
              </a:lnSpc>
              <a:spcAft>
                <a:spcPts val="800"/>
              </a:spcAft>
              <a:buFont typeface="Arial"/>
              <a:buNone/>
            </a:pPr>
            <a:endParaRPr lang="en-AU" b="1" kern="100" dirty="0">
              <a:solidFill>
                <a:schemeClr val="tx1"/>
              </a:solidFill>
              <a:latin typeface="Aptos" panose="020B0004020202020204" pitchFamily="34" charset="0"/>
              <a:ea typeface="Aptos" panose="020B0004020202020204" pitchFamily="34" charset="0"/>
              <a:cs typeface="Times New Roman" panose="02020603050405020304" pitchFamily="18" charset="0"/>
            </a:endParaRPr>
          </a:p>
          <a:p>
            <a:pPr marL="0" indent="0">
              <a:lnSpc>
                <a:spcPct val="115000"/>
              </a:lnSpc>
              <a:spcAft>
                <a:spcPts val="800"/>
              </a:spcAft>
              <a:buFont typeface="Arial"/>
              <a:buNone/>
            </a:pPr>
            <a:endParaRPr lang="en-AU" b="1" kern="100" dirty="0">
              <a:solidFill>
                <a:schemeClr val="tx1"/>
              </a:solidFill>
              <a:latin typeface="Aptos" panose="020B0004020202020204" pitchFamily="34" charset="0"/>
              <a:ea typeface="Aptos" panose="020B0004020202020204" pitchFamily="34" charset="0"/>
              <a:cs typeface="Times New Roman" panose="02020603050405020304" pitchFamily="18" charset="0"/>
            </a:endParaRPr>
          </a:p>
          <a:p>
            <a:pPr marL="0" indent="0">
              <a:lnSpc>
                <a:spcPct val="115000"/>
              </a:lnSpc>
              <a:spcAft>
                <a:spcPts val="800"/>
              </a:spcAft>
              <a:buFont typeface="Arial"/>
              <a:buNone/>
            </a:pPr>
            <a:r>
              <a:rPr lang="en-AU" b="1"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Unit 4</a:t>
            </a:r>
          </a:p>
          <a:p>
            <a:pPr marL="285750" indent="-285750">
              <a:lnSpc>
                <a:spcPct val="115000"/>
              </a:lnSpc>
              <a:spcAft>
                <a:spcPts val="800"/>
              </a:spcAft>
              <a:buFont typeface="Arial" panose="020B0604020202020204" pitchFamily="34" charset="0"/>
              <a:buChar char="•"/>
            </a:pPr>
            <a:r>
              <a:rPr lang="en-AU"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Completed product</a:t>
            </a:r>
          </a:p>
          <a:p>
            <a:pPr marL="285750" indent="-285750">
              <a:lnSpc>
                <a:spcPct val="115000"/>
              </a:lnSpc>
              <a:spcAft>
                <a:spcPts val="800"/>
              </a:spcAft>
              <a:buFont typeface="Arial" panose="020B0604020202020204" pitchFamily="34" charset="0"/>
              <a:buChar char="•"/>
            </a:pPr>
            <a:r>
              <a:rPr lang="en-AU"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Completed folio with reflection </a:t>
            </a:r>
          </a:p>
          <a:p>
            <a:pPr marL="285750" indent="-285750">
              <a:lnSpc>
                <a:spcPct val="115000"/>
              </a:lnSpc>
              <a:spcAft>
                <a:spcPts val="800"/>
              </a:spcAft>
              <a:buFont typeface="Arial" panose="020B0604020202020204" pitchFamily="34" charset="0"/>
              <a:buChar char="•"/>
            </a:pPr>
            <a:r>
              <a:rPr lang="en-AU"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Product analysis</a:t>
            </a:r>
          </a:p>
          <a:p>
            <a:pPr marL="285750" indent="-285750">
              <a:lnSpc>
                <a:spcPct val="115000"/>
              </a:lnSpc>
              <a:spcAft>
                <a:spcPts val="800"/>
              </a:spcAft>
              <a:buFont typeface="Arial" panose="020B0604020202020204" pitchFamily="34" charset="0"/>
              <a:buChar char="•"/>
            </a:pPr>
            <a:r>
              <a:rPr lang="en-AU"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External </a:t>
            </a:r>
            <a:r>
              <a:rPr lang="en-AU"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e</a:t>
            </a:r>
            <a:r>
              <a:rPr lang="en-AU"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xam</a:t>
            </a:r>
          </a:p>
          <a:p>
            <a:pPr marL="0" indent="0">
              <a:lnSpc>
                <a:spcPct val="115000"/>
              </a:lnSpc>
              <a:spcAft>
                <a:spcPts val="800"/>
              </a:spcAft>
              <a:buFont typeface="Arial"/>
              <a:buNone/>
            </a:pPr>
            <a:endParaRPr lang="en-AU" kern="100" dirty="0">
              <a:solidFill>
                <a:schemeClr val="tx1"/>
              </a:solidFill>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172384218"/>
      </p:ext>
    </p:extLst>
  </p:cSld>
  <p:clrMapOvr>
    <a:masterClrMapping/>
  </p:clrMapOvr>
  <mc:AlternateContent xmlns:mc="http://schemas.openxmlformats.org/markup-compatibility/2006">
    <mc:Choice xmlns:p14="http://schemas.microsoft.com/office/powerpoint/2010/main" Requires="p14">
      <p:transition spd="slow" p14:dur="2000" advTm="57706"/>
    </mc:Choice>
    <mc:Fallback>
      <p:transition spd="slow" advTm="57706"/>
    </mc:Fallback>
  </mc:AlternateContent>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7821</TotalTime>
  <Words>960</Words>
  <Application>Microsoft Office PowerPoint</Application>
  <PresentationFormat>On-screen Show (4:3)</PresentationFormat>
  <Paragraphs>95</Paragraphs>
  <Slides>10</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Aptos</vt:lpstr>
      <vt:lpstr>Arial</vt:lpstr>
      <vt:lpstr>Museo 300</vt:lpstr>
      <vt:lpstr>Museo 700</vt:lpstr>
      <vt:lpstr>Office Theme</vt:lpstr>
      <vt:lpstr>Custom Design</vt:lpstr>
      <vt:lpstr>VCE  Product Design and Technologies</vt:lpstr>
      <vt:lpstr>Overview</vt:lpstr>
      <vt:lpstr>VCE Product Design and Technologies is a folio subject</vt:lpstr>
      <vt:lpstr>Structure</vt:lpstr>
      <vt:lpstr>Unit 1: Design Practices</vt:lpstr>
      <vt:lpstr>Unit 2: Positive impacts for end users</vt:lpstr>
      <vt:lpstr>Unit 3: Ethical product design and development</vt:lpstr>
      <vt:lpstr>Unit 4: Production and evaluation of ethical designs </vt:lpstr>
      <vt:lpstr>Assessment</vt:lpstr>
      <vt:lpstr>Studies in Product Design and Technologies can lead to study and career options in the following areas:</vt:lpstr>
    </vt:vector>
  </TitlesOfParts>
  <Company>X S 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Olax</dc:creator>
  <cp:lastModifiedBy>Rebecca McLarty</cp:lastModifiedBy>
  <cp:revision>51</cp:revision>
  <dcterms:created xsi:type="dcterms:W3CDTF">2015-02-16T04:39:47Z</dcterms:created>
  <dcterms:modified xsi:type="dcterms:W3CDTF">2024-07-24T01:34:06Z</dcterms:modified>
</cp:coreProperties>
</file>