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58" r:id="rId3"/>
    <p:sldId id="295" r:id="rId4"/>
    <p:sldId id="304" r:id="rId5"/>
    <p:sldId id="303" r:id="rId6"/>
    <p:sldId id="305" r:id="rId7"/>
    <p:sldId id="306" r:id="rId8"/>
    <p:sldId id="301" r:id="rId9"/>
    <p:sldId id="310" r:id="rId10"/>
    <p:sldId id="265" r:id="rId11"/>
    <p:sldId id="302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C8C9E-C4F4-4DED-BDEE-7EBDA928F68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BDF5-5392-46C4-8794-C5BE707E5E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30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One of the main benefits of the VCE Vocational Major is its emphasis on practical work-related skills, with two of the four strands focusing on providing practical work and industry experience. Students are able to focus on a specific industry by completing a VET qualification.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It provides students with the opportunity to develop ‘</a:t>
            </a:r>
            <a:r>
              <a:rPr lang="en-AU" b="1" i="1" dirty="0">
                <a:latin typeface="Century Gothic"/>
                <a:ea typeface="Century Gothic"/>
                <a:cs typeface="Century Gothic"/>
                <a:sym typeface="Century Gothic"/>
              </a:rPr>
              <a:t>employability skills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’ which can be used as a pathway into 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further training </a:t>
            </a: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at </a:t>
            </a:r>
            <a:r>
              <a:rPr lang="en-AU" sz="1200" b="1" dirty="0">
                <a:latin typeface="Century Gothic"/>
                <a:ea typeface="Century Gothic"/>
                <a:cs typeface="Century Gothic"/>
                <a:sym typeface="Century Gothic"/>
              </a:rPr>
              <a:t>TAFE Colleges</a:t>
            </a: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, other training providers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Industry related training via </a:t>
            </a:r>
            <a:r>
              <a:rPr lang="en-AU" sz="1200" b="1" dirty="0">
                <a:latin typeface="Century Gothic"/>
                <a:ea typeface="Century Gothic"/>
                <a:cs typeface="Century Gothic"/>
                <a:sym typeface="Century Gothic"/>
              </a:rPr>
              <a:t>Apprenticeships / Traineeships </a:t>
            </a:r>
            <a:endParaRPr dirty="0"/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Employment linked to</a:t>
            </a:r>
            <a:r>
              <a:rPr lang="en-AU" b="1" dirty="0">
                <a:latin typeface="Century Gothic"/>
                <a:ea typeface="Century Gothic"/>
                <a:cs typeface="Century Gothic"/>
                <a:sym typeface="Century Gothic"/>
              </a:rPr>
              <a:t> training </a:t>
            </a:r>
            <a:endParaRPr dirty="0"/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Opportunities to build </a:t>
            </a:r>
            <a:r>
              <a:rPr lang="en-AU" sz="1200" b="1" dirty="0">
                <a:latin typeface="Century Gothic"/>
                <a:ea typeface="Century Gothic"/>
                <a:cs typeface="Century Gothic"/>
                <a:sym typeface="Century Gothic"/>
              </a:rPr>
              <a:t>personal skills </a:t>
            </a: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200" b="1" dirty="0">
                <a:latin typeface="Century Gothic"/>
                <a:ea typeface="Century Gothic"/>
                <a:cs typeface="Century Gothic"/>
                <a:sym typeface="Century Gothic"/>
              </a:rPr>
              <a:t>work related skills </a:t>
            </a:r>
            <a:r>
              <a:rPr lang="en-AU" sz="1200" dirty="0">
                <a:latin typeface="Century Gothic"/>
                <a:ea typeface="Century Gothic"/>
                <a:cs typeface="Century Gothic"/>
                <a:sym typeface="Century Gothic"/>
              </a:rPr>
              <a:t>that are important for life and work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AU" b="1" i="1" dirty="0">
                <a:latin typeface="Century Gothic"/>
                <a:ea typeface="Century Gothic"/>
                <a:cs typeface="Century Gothic"/>
                <a:sym typeface="Century Gothic"/>
              </a:rPr>
              <a:t>Our VCE Vocational Major does not meet the immediate entry requirements for University and does not provide an ATAR ranking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66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17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94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5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32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78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8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53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22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37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34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76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4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80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1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BE13-7596-4AD5-A24D-3C552F8DBE24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60E58A-8BE9-4DF3-A3B3-96734AD492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3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030"/>
            <a:ext cx="12192000" cy="6907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7471" y="6137380"/>
            <a:ext cx="4237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AU" sz="32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Respect – Inspire - Excel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F6E62-2CC2-6D43-B667-B016CE136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8" b="-1"/>
          <a:stretch/>
        </p:blipFill>
        <p:spPr>
          <a:xfrm>
            <a:off x="1614" y="0"/>
            <a:ext cx="2877556" cy="5649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33E987-8250-5482-0084-903F615FE42D}"/>
              </a:ext>
            </a:extLst>
          </p:cNvPr>
          <p:cNvSpPr/>
          <p:nvPr/>
        </p:nvSpPr>
        <p:spPr>
          <a:xfrm>
            <a:off x="8041474" y="-85725"/>
            <a:ext cx="35301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Victorian</a:t>
            </a:r>
          </a:p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Pathways </a:t>
            </a:r>
          </a:p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281834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400" cy="290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br>
              <a:rPr lang="en-AU" sz="3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AU" sz="3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AU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VCE Vocational Major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335280" y="1364989"/>
            <a:ext cx="9174480" cy="412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AU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 VPC </a:t>
            </a: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 a pathway to completing your senior education with a focus on employment and TAFE pathways. It includes an applied learning pedagogy. 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" lvl="0" indent="-91440" algn="l" rtl="0">
              <a:spcBef>
                <a:spcPts val="131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" lvl="0" indent="-140970" algn="l" rtl="0"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590885" y="36424"/>
            <a:ext cx="992344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AU" sz="4800" b="1" dirty="0">
                <a:latin typeface="Calibri"/>
                <a:ea typeface="Calibri"/>
                <a:cs typeface="Calibri"/>
                <a:sym typeface="Calibri"/>
              </a:rPr>
              <a:t>The Victorian Pathways Certificate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6AB1A-E1F2-CEF7-0A25-4C6B48AE1CE0}"/>
              </a:ext>
            </a:extLst>
          </p:cNvPr>
          <p:cNvSpPr txBox="1"/>
          <p:nvPr/>
        </p:nvSpPr>
        <p:spPr>
          <a:xfrm>
            <a:off x="5811520" y="3149315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Areas of </a:t>
            </a:r>
            <a:r>
              <a:rPr lang="en-A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voluntary</a:t>
            </a: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study: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VET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SWL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Work Experience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Short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2B0C7-49C4-700C-B871-B89FD5C6DDF9}"/>
              </a:ext>
            </a:extLst>
          </p:cNvPr>
          <p:cNvSpPr txBox="1"/>
          <p:nvPr/>
        </p:nvSpPr>
        <p:spPr>
          <a:xfrm>
            <a:off x="457200" y="3149315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Areas of </a:t>
            </a: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compulsory</a:t>
            </a: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study: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Literacy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Numeracy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Work Related Skills</a:t>
            </a:r>
          </a:p>
          <a:p>
            <a:pPr marL="7200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Personal Development Skills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3EEE-7FA2-D3B3-09F2-B8021E9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142240"/>
            <a:ext cx="10905066" cy="971550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BD32-B442-AA47-59DA-E42ED7D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125"/>
            <a:ext cx="11049000" cy="5229225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82C419-9553-9720-5293-ED5A705C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03565"/>
              </p:ext>
            </p:extLst>
          </p:nvPr>
        </p:nvGraphicFramePr>
        <p:xfrm>
          <a:off x="370839" y="981710"/>
          <a:ext cx="926084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00">
                  <a:extLst>
                    <a:ext uri="{9D8B030D-6E8A-4147-A177-3AD203B41FA5}">
                      <a16:colId xmlns:a16="http://schemas.microsoft.com/office/drawing/2014/main" val="3149803115"/>
                    </a:ext>
                  </a:extLst>
                </a:gridCol>
                <a:gridCol w="6777641">
                  <a:extLst>
                    <a:ext uri="{9D8B030D-6E8A-4147-A177-3AD203B41FA5}">
                      <a16:colId xmlns:a16="http://schemas.microsoft.com/office/drawing/2014/main" val="2217137457"/>
                    </a:ext>
                  </a:extLst>
                </a:gridCol>
              </a:tblGrid>
              <a:tr h="410720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VPC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3220"/>
                  </a:ext>
                </a:extLst>
              </a:tr>
              <a:tr h="10267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Literacy</a:t>
                      </a: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Literacy for Personal Use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and Creating Digital Texts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Exploring and Understanding Issues and Voices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Informed Discussion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Literacy for Civic Participation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Literacy for Pathways and Further Learning</a:t>
                      </a:r>
                    </a:p>
                    <a:p>
                      <a:endParaRPr lang="en-A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Negotiated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3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3EEE-7FA2-D3B3-09F2-B8021E9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142240"/>
            <a:ext cx="10905066" cy="971550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BD32-B442-AA47-59DA-E42ED7D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125"/>
            <a:ext cx="11049000" cy="5229225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82C419-9553-9720-5293-ED5A705C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95576"/>
              </p:ext>
            </p:extLst>
          </p:nvPr>
        </p:nvGraphicFramePr>
        <p:xfrm>
          <a:off x="370839" y="981710"/>
          <a:ext cx="926084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00">
                  <a:extLst>
                    <a:ext uri="{9D8B030D-6E8A-4147-A177-3AD203B41FA5}">
                      <a16:colId xmlns:a16="http://schemas.microsoft.com/office/drawing/2014/main" val="3149803115"/>
                    </a:ext>
                  </a:extLst>
                </a:gridCol>
                <a:gridCol w="6777641">
                  <a:extLst>
                    <a:ext uri="{9D8B030D-6E8A-4147-A177-3AD203B41FA5}">
                      <a16:colId xmlns:a16="http://schemas.microsoft.com/office/drawing/2014/main" val="2217137457"/>
                    </a:ext>
                  </a:extLst>
                </a:gridCol>
              </a:tblGrid>
              <a:tr h="410720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VPC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3220"/>
                  </a:ext>
                </a:extLst>
              </a:tr>
              <a:tr h="10267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Numeracy</a:t>
                      </a: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Numeracy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Systematics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Shape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 and Measure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Likelihood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3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3EEE-7FA2-D3B3-09F2-B8021E9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142240"/>
            <a:ext cx="10905066" cy="971550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BD32-B442-AA47-59DA-E42ED7D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125"/>
            <a:ext cx="11049000" cy="5229225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82C419-9553-9720-5293-ED5A705C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51622"/>
              </p:ext>
            </p:extLst>
          </p:nvPr>
        </p:nvGraphicFramePr>
        <p:xfrm>
          <a:off x="370839" y="981710"/>
          <a:ext cx="926084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00">
                  <a:extLst>
                    <a:ext uri="{9D8B030D-6E8A-4147-A177-3AD203B41FA5}">
                      <a16:colId xmlns:a16="http://schemas.microsoft.com/office/drawing/2014/main" val="3149803115"/>
                    </a:ext>
                  </a:extLst>
                </a:gridCol>
                <a:gridCol w="6777641">
                  <a:extLst>
                    <a:ext uri="{9D8B030D-6E8A-4147-A177-3AD203B41FA5}">
                      <a16:colId xmlns:a16="http://schemas.microsoft.com/office/drawing/2014/main" val="2217137457"/>
                    </a:ext>
                  </a:extLst>
                </a:gridCol>
              </a:tblGrid>
              <a:tr h="410720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VPC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3220"/>
                  </a:ext>
                </a:extLst>
              </a:tr>
              <a:tr h="10267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Work Related Skills</a:t>
                      </a: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Interests, Skills and Capabilities in the Workplace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Opportunities and Workplace Conditions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Applying for Equal Opportunity</a:t>
                      </a:r>
                    </a:p>
                    <a:p>
                      <a:endParaRPr lang="en-A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Identifying and Planning for a Work Related Activity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Completing and Reviewing a Small Scale Work Related Activity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Reporting on a Small Scale Work Related Activity</a:t>
                      </a:r>
                    </a:p>
                    <a:p>
                      <a:endParaRPr lang="en-A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Healthy Workplace Practices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 and Responsibilities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Health and Safety</a:t>
                      </a:r>
                    </a:p>
                    <a:p>
                      <a:endParaRPr lang="en-A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and Plan Potential Pathways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Seeking Activities and the Application Process</a:t>
                      </a:r>
                    </a:p>
                    <a:p>
                      <a:r>
                        <a:rPr lang="en-A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 Job Interview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93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3EEE-7FA2-D3B3-09F2-B8021E9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142240"/>
            <a:ext cx="10905066" cy="971550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BD32-B442-AA47-59DA-E42ED7D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125"/>
            <a:ext cx="11049000" cy="5229225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82C419-9553-9720-5293-ED5A705C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6049"/>
              </p:ext>
            </p:extLst>
          </p:nvPr>
        </p:nvGraphicFramePr>
        <p:xfrm>
          <a:off x="370839" y="981710"/>
          <a:ext cx="926084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00">
                  <a:extLst>
                    <a:ext uri="{9D8B030D-6E8A-4147-A177-3AD203B41FA5}">
                      <a16:colId xmlns:a16="http://schemas.microsoft.com/office/drawing/2014/main" val="3149803115"/>
                    </a:ext>
                  </a:extLst>
                </a:gridCol>
                <a:gridCol w="6777641">
                  <a:extLst>
                    <a:ext uri="{9D8B030D-6E8A-4147-A177-3AD203B41FA5}">
                      <a16:colId xmlns:a16="http://schemas.microsoft.com/office/drawing/2014/main" val="2217137457"/>
                    </a:ext>
                  </a:extLst>
                </a:gridCol>
              </a:tblGrid>
              <a:tr h="410720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VPC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13220"/>
                  </a:ext>
                </a:extLst>
              </a:tr>
              <a:tr h="10267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Personal Development Skills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Self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Developing Self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Exploring and Connecting with the Community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Participation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Collaborate and Negotiate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Motivate and Lead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Awareness Project</a:t>
                      </a:r>
                    </a:p>
                    <a:p>
                      <a:endParaRPr lang="en-AU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U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4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336274"/>
            <a:ext cx="10515600" cy="62718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</a:t>
            </a:r>
            <a:b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Victorian Pathways Certificate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EB745B6-44DC-574A-0D4E-6811545E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" t="77659" r="3097" b="1874"/>
          <a:stretch/>
        </p:blipFill>
        <p:spPr>
          <a:xfrm>
            <a:off x="5667376" y="4462484"/>
            <a:ext cx="2856204" cy="183521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931E37F-5CF4-7E11-CCFA-8B4E683D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1" b="71908"/>
          <a:stretch/>
        </p:blipFill>
        <p:spPr>
          <a:xfrm>
            <a:off x="821790" y="1966911"/>
            <a:ext cx="3033535" cy="199286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8F85949-FFF3-4358-EEEC-9A0324EE3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31" b="48933"/>
          <a:stretch/>
        </p:blipFill>
        <p:spPr>
          <a:xfrm>
            <a:off x="5553075" y="1966911"/>
            <a:ext cx="3033536" cy="194786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198799A-5D0C-CCE6-986D-4A4BE0D3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27" b="25736"/>
          <a:stretch/>
        </p:blipFill>
        <p:spPr>
          <a:xfrm>
            <a:off x="821790" y="4349833"/>
            <a:ext cx="3033536" cy="19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1323"/>
            <a:ext cx="9024931" cy="709061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VPC?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BF107-161E-1B97-E61C-F2977DC3BAE0}"/>
              </a:ext>
            </a:extLst>
          </p:cNvPr>
          <p:cNvSpPr txBox="1"/>
          <p:nvPr/>
        </p:nvSpPr>
        <p:spPr>
          <a:xfrm>
            <a:off x="314960" y="1470378"/>
            <a:ext cx="9387304" cy="2400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VPC is designed to </a:t>
            </a:r>
            <a:r>
              <a:rPr lang="en-A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and extend pathways</a:t>
            </a: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young people while </a:t>
            </a:r>
            <a:r>
              <a:rPr lang="en-A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providing flexibility for different cohorts</a:t>
            </a: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completing the VPC, students will be able to </a:t>
            </a:r>
            <a:r>
              <a:rPr lang="en-A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informed choices</a:t>
            </a: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future employment or education pathways. </a:t>
            </a:r>
          </a:p>
        </p:txBody>
      </p:sp>
    </p:spTree>
    <p:extLst>
      <p:ext uri="{BB962C8B-B14F-4D97-AF65-F5344CB8AC3E}">
        <p14:creationId xmlns:p14="http://schemas.microsoft.com/office/powerpoint/2010/main" val="203011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1323"/>
            <a:ext cx="9024931" cy="709061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VPC?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BF107-161E-1B97-E61C-F2977DC3BAE0}"/>
              </a:ext>
            </a:extLst>
          </p:cNvPr>
          <p:cNvSpPr txBox="1"/>
          <p:nvPr/>
        </p:nvSpPr>
        <p:spPr>
          <a:xfrm>
            <a:off x="314960" y="1013178"/>
            <a:ext cx="9387304" cy="4831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VPC aims to: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equip students with the skills, knowledge, values and capabilities to be active and informed citizens, lifelong learners and confident and creative individuals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empower students to make informed decisions about the next stages of their lives through authentic workplace experiences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them with the best opportunity to achieve their personal goals and aspirations in a rapidly changing world.</a:t>
            </a:r>
          </a:p>
        </p:txBody>
      </p:sp>
    </p:spTree>
    <p:extLst>
      <p:ext uri="{BB962C8B-B14F-4D97-AF65-F5344CB8AC3E}">
        <p14:creationId xmlns:p14="http://schemas.microsoft.com/office/powerpoint/2010/main" val="327436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3840"/>
            <a:ext cx="9024931" cy="709061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choose VPC?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AE70-5680-335D-96AA-B4B81F84C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1" y="1225083"/>
            <a:ext cx="9435564" cy="401364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valuable option for students seeking a high-quality vocational pathway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motivated students who are not interested in immediately pursuing a university education after school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students who are serious about pursuing TAFE or employment after school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opportunity to connect theory to application, by linking academic work with real life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0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3840"/>
            <a:ext cx="9024931" cy="709061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Requires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AE70-5680-335D-96AA-B4B81F84C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14299" y="1225083"/>
            <a:ext cx="9816564" cy="4013640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12 units (this may include VET or VM Subjects)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attendance level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participation level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required tasks to be completed to a high standard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multiple Work Experience placements is highly recommended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1AB6-C2C3-C1D4-71B0-B0A4500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3840"/>
            <a:ext cx="9024931" cy="709061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choose VPC?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AE70-5680-335D-96AA-B4B81F84C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1" y="1225083"/>
            <a:ext cx="9359364" cy="4013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students who understand that the last two years of school are important for: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equipped for TAFE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equipped for work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/ emotional / character development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sense of identity and self-esteem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B1DF-FA4F-057E-8C42-1007FE95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21" y="161925"/>
            <a:ext cx="8596668" cy="990600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6B59-60FC-DBE4-EAAE-FE3D6C3A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8923866" cy="5181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11 and 12 Seymour VPC students will attend Seymour College 5 days in 2025.  They will complete the 4 core VPC subjects.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Students may be able to participate in: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or 2 VM subjects (negotiated)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Students may be able to complete: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of VET (negotiated)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at SWL (negotiated)</a:t>
            </a:r>
          </a:p>
          <a:p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B1DF-FA4F-057E-8C42-1007FE95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1" y="161925"/>
            <a:ext cx="8596668" cy="990600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Voluntary Short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6B59-60FC-DBE4-EAAE-FE3D6C3A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8923866" cy="5181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allows students the opportunity to complete short courses that will benefit them in the work force.  Short courses delivered to VPC students over the last two years include: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Card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Handling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@ Work (OHS)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Aid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Safety Skills</a:t>
            </a:r>
          </a:p>
          <a:p>
            <a:endParaRPr lang="en-GB" sz="2400" b="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241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ts val="1400"/>
          </a:lnSpc>
          <a:spcBef>
            <a:spcPts val="600"/>
          </a:spcBef>
          <a:spcAft>
            <a:spcPts val="600"/>
          </a:spcAft>
          <a:defRPr sz="2400" dirty="0">
            <a:solidFill>
              <a:srgbClr val="000000"/>
            </a:solidFill>
            <a:effectLst/>
            <a:latin typeface="Calibri" panose="020F0502020204030204" pitchFamily="34" charset="0"/>
            <a:ea typeface="Arial" panose="020B060402020202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7372</TotalTime>
  <Words>733</Words>
  <Application>Microsoft Office PowerPoint</Application>
  <PresentationFormat>Widescreen</PresentationFormat>
  <Paragraphs>164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Bradley Hand ITC</vt:lpstr>
      <vt:lpstr>Calibri</vt:lpstr>
      <vt:lpstr>Century Gothic</vt:lpstr>
      <vt:lpstr>Noto Sans Symbols</vt:lpstr>
      <vt:lpstr>Trebuchet MS</vt:lpstr>
      <vt:lpstr>Wingdings 3</vt:lpstr>
      <vt:lpstr>Facet</vt:lpstr>
      <vt:lpstr>PowerPoint Presentation</vt:lpstr>
      <vt:lpstr>Introduction to the Victorian Pathways Certificate</vt:lpstr>
      <vt:lpstr>Why VPC?</vt:lpstr>
      <vt:lpstr>Why VPC?</vt:lpstr>
      <vt:lpstr>Should I choose VPC?</vt:lpstr>
      <vt:lpstr>VPC Requires</vt:lpstr>
      <vt:lpstr>Should I choose VPC?</vt:lpstr>
      <vt:lpstr>VPC Structure</vt:lpstr>
      <vt:lpstr>VPC Voluntary Short Courses</vt:lpstr>
      <vt:lpstr>  VCE Vocational Major</vt:lpstr>
      <vt:lpstr>VPC Subjects</vt:lpstr>
      <vt:lpstr>VPC Subjects</vt:lpstr>
      <vt:lpstr>VPC Subjects</vt:lpstr>
      <vt:lpstr>VPC Subjects</vt:lpstr>
    </vt:vector>
  </TitlesOfParts>
  <Company>Department of Education and Early Childhood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Rimes</dc:creator>
  <cp:lastModifiedBy>Tim, Clarke</cp:lastModifiedBy>
  <cp:revision>190</cp:revision>
  <dcterms:created xsi:type="dcterms:W3CDTF">2014-08-10T10:51:10Z</dcterms:created>
  <dcterms:modified xsi:type="dcterms:W3CDTF">2024-07-23T02:53:15Z</dcterms:modified>
</cp:coreProperties>
</file>