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8" r:id="rId1"/>
    <p:sldMasterId id="2147483663" r:id="rId2"/>
  </p:sldMasterIdLst>
  <p:notesMasterIdLst>
    <p:notesMasterId r:id="rId10"/>
  </p:notesMasterIdLst>
  <p:sldIdLst>
    <p:sldId id="260" r:id="rId3"/>
    <p:sldId id="261" r:id="rId4"/>
    <p:sldId id="259" r:id="rId5"/>
    <p:sldId id="268" r:id="rId6"/>
    <p:sldId id="269" r:id="rId7"/>
    <p:sldId id="265" r:id="rId8"/>
    <p:sldId id="266"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FF"/>
    <a:srgbClr val="003399"/>
    <a:srgbClr val="0066CC"/>
    <a:srgbClr val="990066"/>
    <a:srgbClr val="66CC00"/>
    <a:srgbClr val="00CCFF"/>
    <a:srgbClr val="00CC33"/>
    <a:srgbClr val="00CC00"/>
    <a:srgbClr val="00FF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844" autoAdjust="0"/>
  </p:normalViewPr>
  <p:slideViewPr>
    <p:cSldViewPr snapToGrid="0" snapToObjects="1">
      <p:cViewPr varScale="1">
        <p:scale>
          <a:sx n="56" d="100"/>
          <a:sy n="56" d="100"/>
        </p:scale>
        <p:origin x="158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22B5E0-8E80-4F62-B984-D3F77F887A87}" type="datetimeFigureOut">
              <a:rPr lang="en-AU" smtClean="0"/>
              <a:t>2/08/2024</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F7BE5D-E459-4904-9AB6-9DCF09EDD645}" type="slidenum">
              <a:rPr lang="en-AU" smtClean="0"/>
              <a:t>‹#›</a:t>
            </a:fld>
            <a:endParaRPr lang="en-AU"/>
          </a:p>
        </p:txBody>
      </p:sp>
    </p:spTree>
    <p:extLst>
      <p:ext uri="{BB962C8B-B14F-4D97-AF65-F5344CB8AC3E}">
        <p14:creationId xmlns:p14="http://schemas.microsoft.com/office/powerpoint/2010/main" val="2672360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EF7BE5D-E459-4904-9AB6-9DCF09EDD645}" type="slidenum">
              <a:rPr lang="en-AU" smtClean="0"/>
              <a:t>2</a:t>
            </a:fld>
            <a:endParaRPr lang="en-AU"/>
          </a:p>
        </p:txBody>
      </p:sp>
    </p:spTree>
    <p:extLst>
      <p:ext uri="{BB962C8B-B14F-4D97-AF65-F5344CB8AC3E}">
        <p14:creationId xmlns:p14="http://schemas.microsoft.com/office/powerpoint/2010/main" val="2928611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EF7BE5D-E459-4904-9AB6-9DCF09EDD645}" type="slidenum">
              <a:rPr lang="en-AU" smtClean="0"/>
              <a:t>3</a:t>
            </a:fld>
            <a:endParaRPr lang="en-AU"/>
          </a:p>
        </p:txBody>
      </p:sp>
    </p:spTree>
    <p:extLst>
      <p:ext uri="{BB962C8B-B14F-4D97-AF65-F5344CB8AC3E}">
        <p14:creationId xmlns:p14="http://schemas.microsoft.com/office/powerpoint/2010/main" val="3116766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EF7BE5D-E459-4904-9AB6-9DCF09EDD645}" type="slidenum">
              <a:rPr lang="en-AU" smtClean="0"/>
              <a:t>4</a:t>
            </a:fld>
            <a:endParaRPr lang="en-AU"/>
          </a:p>
        </p:txBody>
      </p:sp>
    </p:spTree>
    <p:extLst>
      <p:ext uri="{BB962C8B-B14F-4D97-AF65-F5344CB8AC3E}">
        <p14:creationId xmlns:p14="http://schemas.microsoft.com/office/powerpoint/2010/main" val="1755634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EF7BE5D-E459-4904-9AB6-9DCF09EDD645}" type="slidenum">
              <a:rPr lang="en-AU" smtClean="0"/>
              <a:t>5</a:t>
            </a:fld>
            <a:endParaRPr lang="en-AU"/>
          </a:p>
        </p:txBody>
      </p:sp>
    </p:spTree>
    <p:extLst>
      <p:ext uri="{BB962C8B-B14F-4D97-AF65-F5344CB8AC3E}">
        <p14:creationId xmlns:p14="http://schemas.microsoft.com/office/powerpoint/2010/main" val="410970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BE5D-E459-4904-9AB6-9DCF09EDD645}" type="slidenum">
              <a:rPr lang="en-AU" smtClean="0"/>
              <a:t>6</a:t>
            </a:fld>
            <a:endParaRPr lang="en-AU"/>
          </a:p>
        </p:txBody>
      </p:sp>
    </p:spTree>
    <p:extLst>
      <p:ext uri="{BB962C8B-B14F-4D97-AF65-F5344CB8AC3E}">
        <p14:creationId xmlns:p14="http://schemas.microsoft.com/office/powerpoint/2010/main" val="1618785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1533129" cy="498768"/>
          </a:xfrm>
          <a:prstGeom prst="rect">
            <a:avLst/>
          </a:prstGeom>
        </p:spPr>
        <p:txBody>
          <a:bodyPr/>
          <a:lstStyle>
            <a:lvl1pPr algn="l">
              <a:defRPr sz="2400">
                <a:solidFill>
                  <a:srgbClr val="00CCFF"/>
                </a:solidFill>
                <a:latin typeface="Museo 700"/>
              </a:defRPr>
            </a:lvl1pPr>
          </a:lstStyle>
          <a:p>
            <a:r>
              <a:rPr lang="en-AU" dirty="0"/>
              <a:t>Contents</a:t>
            </a:r>
            <a:endParaRPr lang="en-US" dirty="0"/>
          </a:p>
        </p:txBody>
      </p:sp>
      <p:sp>
        <p:nvSpPr>
          <p:cNvPr id="3" name="Subtitle 2"/>
          <p:cNvSpPr>
            <a:spLocks noGrp="1"/>
          </p:cNvSpPr>
          <p:nvPr>
            <p:ph type="subTitle" idx="1" hasCustomPrompt="1"/>
          </p:nvPr>
        </p:nvSpPr>
        <p:spPr>
          <a:xfrm>
            <a:off x="1267628" y="1635787"/>
            <a:ext cx="6701114" cy="4194487"/>
          </a:xfrm>
          <a:prstGeom prst="rect">
            <a:avLst/>
          </a:prstGeom>
        </p:spPr>
        <p:txBody>
          <a:bodyPr/>
          <a:lstStyle>
            <a:lvl1pPr marL="342900" indent="-342900" algn="l">
              <a:buAutoNum type="arabicPeriod"/>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Seymour overview</a:t>
            </a:r>
          </a:p>
          <a:p>
            <a:r>
              <a:rPr lang="en-AU" dirty="0"/>
              <a:t>Chapter one title goes here</a:t>
            </a:r>
          </a:p>
          <a:p>
            <a:r>
              <a:rPr lang="en-AU" dirty="0"/>
              <a:t>Chapter two goes here</a:t>
            </a:r>
          </a:p>
          <a:p>
            <a:r>
              <a:rPr lang="en-AU" dirty="0"/>
              <a:t>Chapter three goes here</a:t>
            </a:r>
          </a:p>
          <a:p>
            <a:r>
              <a:rPr lang="en-AU" dirty="0"/>
              <a:t>Conclusion</a:t>
            </a:r>
            <a:endParaRPr lang="en-US" dirty="0"/>
          </a:p>
        </p:txBody>
      </p:sp>
    </p:spTree>
    <p:extLst>
      <p:ext uri="{BB962C8B-B14F-4D97-AF65-F5344CB8AC3E}">
        <p14:creationId xmlns:p14="http://schemas.microsoft.com/office/powerpoint/2010/main" val="2896166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66CC00"/>
                </a:solidFill>
                <a:latin typeface="Museo 700"/>
              </a:defRPr>
            </a:lvl1pPr>
          </a:lstStyle>
          <a:p>
            <a:r>
              <a:rPr lang="en-AU" dirty="0"/>
              <a:t>1. Seymour overview</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2841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990066"/>
                </a:solidFill>
                <a:latin typeface="Museo 700"/>
              </a:defRPr>
            </a:lvl1pPr>
          </a:lstStyle>
          <a:p>
            <a:r>
              <a:rPr lang="en-AU" dirty="0"/>
              <a:t>2. Chapter one</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325881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003399"/>
                </a:solidFill>
                <a:latin typeface="Museo 700"/>
              </a:defRPr>
            </a:lvl1pPr>
          </a:lstStyle>
          <a:p>
            <a:r>
              <a:rPr lang="en-AU" dirty="0"/>
              <a:t>3. Chapter two</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898953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4920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720949"/>
            <a:ext cx="7772400" cy="825874"/>
          </a:xfrm>
          <a:prstGeom prst="rect">
            <a:avLst/>
          </a:prstGeom>
        </p:spPr>
        <p:txBody>
          <a:bodyPr/>
          <a:lstStyle>
            <a:lvl1pPr>
              <a:defRPr sz="4600">
                <a:solidFill>
                  <a:schemeClr val="bg1"/>
                </a:solidFill>
                <a:latin typeface="Museo 700"/>
              </a:defRPr>
            </a:lvl1pPr>
          </a:lstStyle>
          <a:p>
            <a:r>
              <a:rPr lang="en-AU" dirty="0"/>
              <a:t>[Title to come here]</a:t>
            </a:r>
            <a:endParaRPr lang="en-US" dirty="0"/>
          </a:p>
        </p:txBody>
      </p:sp>
      <p:sp>
        <p:nvSpPr>
          <p:cNvPr id="3" name="Subtitle 2"/>
          <p:cNvSpPr>
            <a:spLocks noGrp="1"/>
          </p:cNvSpPr>
          <p:nvPr>
            <p:ph type="subTitle" idx="1" hasCustomPrompt="1"/>
          </p:nvPr>
        </p:nvSpPr>
        <p:spPr>
          <a:xfrm>
            <a:off x="1371600" y="2680915"/>
            <a:ext cx="6400800" cy="800206"/>
          </a:xfrm>
          <a:prstGeom prst="rect">
            <a:avLst/>
          </a:prstGeom>
        </p:spPr>
        <p:txBody>
          <a:bodyPr/>
          <a:lstStyle>
            <a:lvl1pPr marL="0" indent="0" algn="ctr">
              <a:buNone/>
              <a:defRPr sz="1900" b="0" i="0">
                <a:solidFill>
                  <a:schemeClr val="bg1"/>
                </a:solidFill>
                <a:latin typeface="Museo 300"/>
                <a:cs typeface="Museo 5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SUBTITLE TO COME HERE</a:t>
            </a:r>
            <a:endParaRPr lang="en-US" dirty="0"/>
          </a:p>
        </p:txBody>
      </p:sp>
      <p:cxnSp>
        <p:nvCxnSpPr>
          <p:cNvPr id="9" name="Straight Connector 8"/>
          <p:cNvCxnSpPr/>
          <p:nvPr userDrawn="1"/>
        </p:nvCxnSpPr>
        <p:spPr>
          <a:xfrm>
            <a:off x="351913" y="2608930"/>
            <a:ext cx="8407660" cy="0"/>
          </a:xfrm>
          <a:prstGeom prst="line">
            <a:avLst/>
          </a:prstGeom>
          <a:ln w="1905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402415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eymourCollege_folder_follow_bPP.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019933" y="6044797"/>
            <a:ext cx="7146244" cy="828057"/>
          </a:xfrm>
          <a:prstGeom prst="rect">
            <a:avLst/>
          </a:prstGeom>
        </p:spPr>
      </p:pic>
      <p:sp>
        <p:nvSpPr>
          <p:cNvPr id="8" name="Rectangle 7"/>
          <p:cNvSpPr/>
          <p:nvPr userDrawn="1"/>
        </p:nvSpPr>
        <p:spPr>
          <a:xfrm>
            <a:off x="6520556" y="6349720"/>
            <a:ext cx="2385689" cy="307777"/>
          </a:xfrm>
          <a:prstGeom prst="rect">
            <a:avLst/>
          </a:prstGeom>
        </p:spPr>
        <p:txBody>
          <a:bodyPr wrap="square">
            <a:spAutoFit/>
          </a:bodyPr>
          <a:lstStyle/>
          <a:p>
            <a:pPr algn="r"/>
            <a:r>
              <a:rPr lang="en-US" sz="1400" b="0" i="0" dirty="0">
                <a:solidFill>
                  <a:schemeClr val="bg1"/>
                </a:solidFill>
                <a:latin typeface="Museo 700"/>
                <a:cs typeface="Museo 700"/>
              </a:rPr>
              <a:t>Seymour College / </a:t>
            </a:r>
            <a:fld id="{826E4AEB-A5AE-6146-806D-2627046A3A23}" type="slidenum">
              <a:rPr lang="en-US" sz="1400" b="0" i="0" smtClean="0">
                <a:solidFill>
                  <a:schemeClr val="bg1"/>
                </a:solidFill>
                <a:latin typeface="Museo 700"/>
                <a:cs typeface="Museo 700"/>
              </a:rPr>
              <a:pPr algn="r"/>
              <a:t>‹#›</a:t>
            </a:fld>
            <a:endParaRPr lang="en-US" sz="1400" b="0" i="0" dirty="0">
              <a:solidFill>
                <a:schemeClr val="bg1"/>
              </a:solidFill>
              <a:latin typeface="Museo 700"/>
              <a:cs typeface="Museo 700"/>
            </a:endParaRPr>
          </a:p>
        </p:txBody>
      </p:sp>
    </p:spTree>
    <p:extLst>
      <p:ext uri="{BB962C8B-B14F-4D97-AF65-F5344CB8AC3E}">
        <p14:creationId xmlns:p14="http://schemas.microsoft.com/office/powerpoint/2010/main" val="189870638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50"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SeymourCollege_folder_front_bPP.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59300" cy="6539984"/>
          </a:xfrm>
          <a:prstGeom prst="rect">
            <a:avLst/>
          </a:prstGeom>
        </p:spPr>
      </p:pic>
    </p:spTree>
    <p:extLst>
      <p:ext uri="{BB962C8B-B14F-4D97-AF65-F5344CB8AC3E}">
        <p14:creationId xmlns:p14="http://schemas.microsoft.com/office/powerpoint/2010/main" val="3721117515"/>
      </p:ext>
    </p:extLst>
  </p:cSld>
  <p:clrMap bg1="lt1" tx1="dk1" bg2="lt2" tx2="dk2" accent1="accent1" accent2="accent2" accent3="accent3" accent4="accent4" accent5="accent5" accent6="accent6" hlink="hlink" folHlink="folHlink"/>
  <p:sldLayoutIdLst>
    <p:sldLayoutId id="2147483664"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9671" y="724906"/>
            <a:ext cx="4604657" cy="825874"/>
          </a:xfrm>
        </p:spPr>
        <p:txBody>
          <a:bodyPr/>
          <a:lstStyle/>
          <a:p>
            <a:r>
              <a:rPr lang="en-US" sz="5400" dirty="0"/>
              <a:t>VCE </a:t>
            </a:r>
            <a:br>
              <a:rPr lang="en-US" sz="5400" dirty="0"/>
            </a:br>
            <a:r>
              <a:rPr lang="en-US" sz="6600" dirty="0"/>
              <a:t>English</a:t>
            </a:r>
            <a:endParaRPr lang="en-US" sz="5400" dirty="0"/>
          </a:p>
        </p:txBody>
      </p:sp>
    </p:spTree>
    <p:extLst>
      <p:ext uri="{BB962C8B-B14F-4D97-AF65-F5344CB8AC3E}">
        <p14:creationId xmlns:p14="http://schemas.microsoft.com/office/powerpoint/2010/main" val="2834351318"/>
      </p:ext>
    </p:extLst>
  </p:cSld>
  <p:clrMapOvr>
    <a:masterClrMapping/>
  </p:clrMapOvr>
  <mc:AlternateContent xmlns:mc="http://schemas.openxmlformats.org/markup-compatibility/2006" xmlns:p14="http://schemas.microsoft.com/office/powerpoint/2010/main">
    <mc:Choice Requires="p14">
      <p:transition spd="slow" p14:dur="2000" advTm="19813"/>
    </mc:Choice>
    <mc:Fallback xmlns="">
      <p:transition spd="slow" advTm="1981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5950" y="918575"/>
            <a:ext cx="7735897" cy="498768"/>
          </a:xfrm>
        </p:spPr>
        <p:txBody>
          <a:bodyPr/>
          <a:lstStyle/>
          <a:p>
            <a:r>
              <a:rPr lang="en-US" sz="2800" dirty="0"/>
              <a:t>English- more than reading, writing, speaking and listening  </a:t>
            </a:r>
          </a:p>
        </p:txBody>
      </p:sp>
      <p:sp>
        <p:nvSpPr>
          <p:cNvPr id="3" name="Subtitle 2"/>
          <p:cNvSpPr>
            <a:spLocks noGrp="1"/>
          </p:cNvSpPr>
          <p:nvPr>
            <p:ph type="subTitle" idx="1"/>
          </p:nvPr>
        </p:nvSpPr>
        <p:spPr>
          <a:xfrm>
            <a:off x="454365" y="2524433"/>
            <a:ext cx="3300270" cy="3414992"/>
          </a:xfrm>
        </p:spPr>
        <p:txBody>
          <a:bodyPr/>
          <a:lstStyle/>
          <a:p>
            <a:pPr marL="0" indent="0" algn="ctr">
              <a:buNone/>
            </a:pPr>
            <a:r>
              <a:rPr lang="en-AU" dirty="0">
                <a:solidFill>
                  <a:schemeClr val="tx1"/>
                </a:solidFill>
              </a:rPr>
              <a:t>English is the subject most students enrol in to complete their VCE. You must complete a sequence of English (or Literature or English Language) Units 3 and 4 in order to be eligible for a VCE certificate.</a:t>
            </a:r>
          </a:p>
          <a:p>
            <a:pPr marL="0" indent="0">
              <a:buNone/>
            </a:pPr>
            <a:endParaRPr lang="en-AU" sz="2000" dirty="0"/>
          </a:p>
          <a:p>
            <a:pPr marL="0" indent="0">
              <a:buNone/>
            </a:pPr>
            <a:endParaRPr lang="en-US" sz="2000" dirty="0"/>
          </a:p>
        </p:txBody>
      </p:sp>
      <p:pic>
        <p:nvPicPr>
          <p:cNvPr id="2050" name="Picture 2" descr="Inheritance [The Play] |">
            <a:extLst>
              <a:ext uri="{FF2B5EF4-FFF2-40B4-BE49-F238E27FC236}">
                <a16:creationId xmlns:a16="http://schemas.microsoft.com/office/drawing/2014/main" id="{1C4016FC-C5CB-462C-8EAC-5610B2DEEC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8389" y="1832952"/>
            <a:ext cx="1238081" cy="171127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A1218AD6-DCD2-4F72-8F98-08EC895534B1}"/>
              </a:ext>
            </a:extLst>
          </p:cNvPr>
          <p:cNvPicPr>
            <a:picLocks noChangeAspect="1"/>
          </p:cNvPicPr>
          <p:nvPr/>
        </p:nvPicPr>
        <p:blipFill>
          <a:blip r:embed="rId4"/>
          <a:stretch>
            <a:fillRect/>
          </a:stretch>
        </p:blipFill>
        <p:spPr>
          <a:xfrm>
            <a:off x="6996964" y="1832953"/>
            <a:ext cx="1138775" cy="1711274"/>
          </a:xfrm>
          <a:prstGeom prst="rect">
            <a:avLst/>
          </a:prstGeom>
        </p:spPr>
      </p:pic>
      <p:pic>
        <p:nvPicPr>
          <p:cNvPr id="6" name="Picture 5">
            <a:extLst>
              <a:ext uri="{FF2B5EF4-FFF2-40B4-BE49-F238E27FC236}">
                <a16:creationId xmlns:a16="http://schemas.microsoft.com/office/drawing/2014/main" id="{BFA89D75-F4BC-47C3-8468-F66295693F0E}"/>
              </a:ext>
            </a:extLst>
          </p:cNvPr>
          <p:cNvPicPr>
            <a:picLocks noChangeAspect="1"/>
          </p:cNvPicPr>
          <p:nvPr/>
        </p:nvPicPr>
        <p:blipFill>
          <a:blip r:embed="rId5"/>
          <a:stretch>
            <a:fillRect/>
          </a:stretch>
        </p:blipFill>
        <p:spPr>
          <a:xfrm>
            <a:off x="5089436" y="3995700"/>
            <a:ext cx="2705100" cy="1695450"/>
          </a:xfrm>
          <a:prstGeom prst="rect">
            <a:avLst/>
          </a:prstGeom>
        </p:spPr>
      </p:pic>
    </p:spTree>
    <p:extLst>
      <p:ext uri="{BB962C8B-B14F-4D97-AF65-F5344CB8AC3E}">
        <p14:creationId xmlns:p14="http://schemas.microsoft.com/office/powerpoint/2010/main" val="1047631972"/>
      </p:ext>
    </p:extLst>
  </p:cSld>
  <p:clrMapOvr>
    <a:masterClrMapping/>
  </p:clrMapOvr>
  <mc:AlternateContent xmlns:mc="http://schemas.openxmlformats.org/markup-compatibility/2006" xmlns:p14="http://schemas.microsoft.com/office/powerpoint/2010/main">
    <mc:Choice Requires="p14">
      <p:transition spd="slow" p14:dur="2000" advTm="16091"/>
    </mc:Choice>
    <mc:Fallback xmlns="">
      <p:transition spd="slow" advTm="1609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ook Images - Free Download on Freepik">
            <a:extLst>
              <a:ext uri="{FF2B5EF4-FFF2-40B4-BE49-F238E27FC236}">
                <a16:creationId xmlns:a16="http://schemas.microsoft.com/office/drawing/2014/main" id="{25EE250D-11D9-4346-8EB0-5F60195DA5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7589" y="6739"/>
            <a:ext cx="1764911" cy="176491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ctrTitle"/>
          </p:nvPr>
        </p:nvSpPr>
        <p:spPr>
          <a:xfrm>
            <a:off x="571500" y="828918"/>
            <a:ext cx="4393079" cy="498768"/>
          </a:xfrm>
        </p:spPr>
        <p:txBody>
          <a:bodyPr/>
          <a:lstStyle/>
          <a:p>
            <a:r>
              <a:rPr lang="en-US" sz="2800" dirty="0"/>
              <a:t>Course Overview </a:t>
            </a:r>
          </a:p>
        </p:txBody>
      </p:sp>
      <p:sp>
        <p:nvSpPr>
          <p:cNvPr id="5" name="Subtitle 4"/>
          <p:cNvSpPr>
            <a:spLocks noGrp="1"/>
          </p:cNvSpPr>
          <p:nvPr>
            <p:ph type="subTitle" idx="1"/>
          </p:nvPr>
        </p:nvSpPr>
        <p:spPr>
          <a:xfrm>
            <a:off x="571499" y="1327687"/>
            <a:ext cx="8298181" cy="5073114"/>
          </a:xfrm>
        </p:spPr>
        <p:txBody>
          <a:bodyPr/>
          <a:lstStyle/>
          <a:p>
            <a:r>
              <a:rPr lang="en-AU" sz="1400" b="1" i="1" dirty="0"/>
              <a:t>Structure The study is made up of 4 units.</a:t>
            </a:r>
          </a:p>
          <a:p>
            <a:endParaRPr lang="en-AU" sz="1400" b="1" i="1" dirty="0"/>
          </a:p>
          <a:p>
            <a:r>
              <a:rPr lang="en-AU" sz="1400" b="1" dirty="0">
                <a:solidFill>
                  <a:schemeClr val="tx1"/>
                </a:solidFill>
              </a:rPr>
              <a:t>Unit 1: </a:t>
            </a:r>
            <a:r>
              <a:rPr lang="en-US" sz="1400" b="1" i="1" dirty="0">
                <a:solidFill>
                  <a:schemeClr val="tx1"/>
                </a:solidFill>
              </a:rPr>
              <a:t>Reading and exploring texts</a:t>
            </a:r>
            <a:r>
              <a:rPr lang="en-AU" sz="1400" b="1" i="1" dirty="0">
                <a:solidFill>
                  <a:schemeClr val="tx1"/>
                </a:solidFill>
              </a:rPr>
              <a:t>: </a:t>
            </a:r>
            <a:r>
              <a:rPr lang="en-US" sz="1400" dirty="0">
                <a:solidFill>
                  <a:schemeClr val="tx1"/>
                </a:solidFill>
              </a:rPr>
              <a:t>In this area of study, students engage in reading and viewing texts with a focus on personal connections with the story. They discuss and clarify the ideas and values presented by authors through their evocations of character, setting and plot, and through investigations of the point of view and/or the voice of the text. They develop and strengthen inferential reading and viewing skills, and consider the ways a text’s vocabulary, text structures and language features can create meaning on several levels and in different ways.</a:t>
            </a:r>
          </a:p>
          <a:p>
            <a:r>
              <a:rPr lang="en-US" sz="1400" b="1" i="1" dirty="0">
                <a:solidFill>
                  <a:schemeClr val="tx1"/>
                </a:solidFill>
              </a:rPr>
              <a:t>Crafting texts</a:t>
            </a:r>
            <a:r>
              <a:rPr lang="en-AU" sz="1400" b="1" i="1" dirty="0">
                <a:solidFill>
                  <a:schemeClr val="tx1"/>
                </a:solidFill>
              </a:rPr>
              <a:t>: </a:t>
            </a:r>
            <a:r>
              <a:rPr lang="en-GB" sz="1400" dirty="0">
                <a:solidFill>
                  <a:schemeClr val="tx1"/>
                </a:solidFill>
              </a:rPr>
              <a:t>In this area of study, students engage with and develop an understanding of effective and cohesive writing. They apply, extend and challenge their understanding and use of imaginative, persuasive and informative text through a growing awareness of situated contexts, stated purposes and audience.</a:t>
            </a:r>
            <a:endParaRPr lang="en-AU" sz="1400" dirty="0">
              <a:solidFill>
                <a:schemeClr val="tx1"/>
              </a:solidFill>
            </a:endParaRPr>
          </a:p>
          <a:p>
            <a:endParaRPr lang="en-AU" sz="1400" dirty="0">
              <a:solidFill>
                <a:schemeClr val="tx1"/>
              </a:solidFill>
            </a:endParaRPr>
          </a:p>
          <a:p>
            <a:r>
              <a:rPr lang="en-AU" sz="1400" b="1" dirty="0">
                <a:solidFill>
                  <a:schemeClr val="tx1"/>
                </a:solidFill>
              </a:rPr>
              <a:t>Unit 2: </a:t>
            </a:r>
            <a:r>
              <a:rPr lang="en-US" sz="1400" b="1" i="1" dirty="0">
                <a:solidFill>
                  <a:schemeClr val="tx1"/>
                </a:solidFill>
              </a:rPr>
              <a:t>Reading and exploring texts</a:t>
            </a:r>
            <a:r>
              <a:rPr lang="en-AU" sz="1400" b="1" i="1" dirty="0">
                <a:solidFill>
                  <a:schemeClr val="tx1"/>
                </a:solidFill>
              </a:rPr>
              <a:t>: </a:t>
            </a:r>
            <a:r>
              <a:rPr lang="en-AU" sz="1400" dirty="0">
                <a:solidFill>
                  <a:schemeClr val="tx1"/>
                </a:solidFill>
              </a:rPr>
              <a:t>In this area of study, students develop their reading and viewing skills, including deepening their capacity for inferential reading and viewing, to further open possible meanings in a text, and to extend their writing in response to text. Students will develop their skills from Unit 1 through an exploration of a different text type from that studied in Unit 1.</a:t>
            </a:r>
          </a:p>
          <a:p>
            <a:r>
              <a:rPr lang="en-US" sz="1400" b="1" i="1" dirty="0">
                <a:solidFill>
                  <a:schemeClr val="tx1"/>
                </a:solidFill>
              </a:rPr>
              <a:t>Exploring argument</a:t>
            </a:r>
            <a:r>
              <a:rPr lang="en-AU" sz="1400" b="1" dirty="0">
                <a:solidFill>
                  <a:schemeClr val="tx1"/>
                </a:solidFill>
              </a:rPr>
              <a:t>: </a:t>
            </a:r>
            <a:r>
              <a:rPr lang="en-US" sz="1400" dirty="0">
                <a:solidFill>
                  <a:schemeClr val="tx1"/>
                </a:solidFill>
              </a:rPr>
              <a:t>In this area of study, students consider the way arguments are developed and delivered in many forms of media. Through the prism of a contemporary and substantial local and/or national issue, students read, view and listen to a range of texts that attempt to position an intended audience in a particular context. They explore the structure of these texts, including contention, sequence of arguments, use of supporting evidence and persuasive strategies. </a:t>
            </a:r>
            <a:endParaRPr lang="en-AU" sz="1400" dirty="0">
              <a:solidFill>
                <a:schemeClr val="tx1"/>
              </a:solidFill>
            </a:endParaRPr>
          </a:p>
          <a:p>
            <a:endParaRPr lang="en-AU" sz="1400" dirty="0">
              <a:solidFill>
                <a:schemeClr val="tx1"/>
              </a:solidFill>
            </a:endParaRPr>
          </a:p>
        </p:txBody>
      </p:sp>
    </p:spTree>
    <p:extLst>
      <p:ext uri="{BB962C8B-B14F-4D97-AF65-F5344CB8AC3E}">
        <p14:creationId xmlns:p14="http://schemas.microsoft.com/office/powerpoint/2010/main" val="4068459427"/>
      </p:ext>
    </p:extLst>
  </p:cSld>
  <p:clrMapOvr>
    <a:masterClrMapping/>
  </p:clrMapOvr>
  <mc:AlternateContent xmlns:mc="http://schemas.openxmlformats.org/markup-compatibility/2006" xmlns:p14="http://schemas.microsoft.com/office/powerpoint/2010/main">
    <mc:Choice Requires="p14">
      <p:transition spd="slow" p14:dur="2000" advTm="43155"/>
    </mc:Choice>
    <mc:Fallback xmlns="">
      <p:transition spd="slow" advTm="4315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ook Images - Free Download on Freepik">
            <a:extLst>
              <a:ext uri="{FF2B5EF4-FFF2-40B4-BE49-F238E27FC236}">
                <a16:creationId xmlns:a16="http://schemas.microsoft.com/office/drawing/2014/main" id="{25EE250D-11D9-4346-8EB0-5F60195DA5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7589" y="6739"/>
            <a:ext cx="1764911" cy="176491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ctrTitle"/>
          </p:nvPr>
        </p:nvSpPr>
        <p:spPr>
          <a:xfrm>
            <a:off x="571500" y="828918"/>
            <a:ext cx="4393079" cy="498768"/>
          </a:xfrm>
        </p:spPr>
        <p:txBody>
          <a:bodyPr/>
          <a:lstStyle/>
          <a:p>
            <a:r>
              <a:rPr lang="en-US" sz="2800" dirty="0"/>
              <a:t>Course Overview </a:t>
            </a:r>
          </a:p>
        </p:txBody>
      </p:sp>
      <p:sp>
        <p:nvSpPr>
          <p:cNvPr id="5" name="Subtitle 4"/>
          <p:cNvSpPr>
            <a:spLocks noGrp="1"/>
          </p:cNvSpPr>
          <p:nvPr>
            <p:ph type="subTitle" idx="1"/>
          </p:nvPr>
        </p:nvSpPr>
        <p:spPr>
          <a:xfrm>
            <a:off x="571499" y="1327687"/>
            <a:ext cx="8298181" cy="5073114"/>
          </a:xfrm>
        </p:spPr>
        <p:txBody>
          <a:bodyPr/>
          <a:lstStyle/>
          <a:p>
            <a:r>
              <a:rPr lang="en-AU" sz="1400" b="1" i="1" dirty="0"/>
              <a:t>Structure The study is made up of 4 units.</a:t>
            </a:r>
          </a:p>
          <a:p>
            <a:endParaRPr lang="en-AU" sz="1400" dirty="0">
              <a:solidFill>
                <a:schemeClr val="tx1"/>
              </a:solidFill>
            </a:endParaRPr>
          </a:p>
          <a:p>
            <a:r>
              <a:rPr lang="en-AU" sz="1400" b="1" dirty="0">
                <a:solidFill>
                  <a:schemeClr val="tx1"/>
                </a:solidFill>
              </a:rPr>
              <a:t>Unit 3: </a:t>
            </a:r>
            <a:r>
              <a:rPr lang="en-US" sz="1400" b="1" i="1" dirty="0">
                <a:solidFill>
                  <a:schemeClr val="tx1"/>
                </a:solidFill>
              </a:rPr>
              <a:t>Reading and responding to texts</a:t>
            </a:r>
            <a:endParaRPr lang="en-AU" sz="1400" b="1" i="1" dirty="0">
              <a:solidFill>
                <a:schemeClr val="tx1"/>
              </a:solidFill>
            </a:endParaRPr>
          </a:p>
          <a:p>
            <a:r>
              <a:rPr lang="en-US" sz="1400" dirty="0">
                <a:solidFill>
                  <a:schemeClr val="tx1"/>
                </a:solidFill>
              </a:rPr>
              <a:t>In this area of study, students apply reading and viewing strategies to critically engage with a text, considering its dynamics and complexities and reflecting on the motivations of its characters. They </a:t>
            </a:r>
            <a:r>
              <a:rPr lang="en-US" sz="1400" dirty="0" err="1">
                <a:solidFill>
                  <a:schemeClr val="tx1"/>
                </a:solidFill>
              </a:rPr>
              <a:t>analyse</a:t>
            </a:r>
            <a:r>
              <a:rPr lang="en-US" sz="1400" dirty="0">
                <a:solidFill>
                  <a:schemeClr val="tx1"/>
                </a:solidFill>
              </a:rPr>
              <a:t> the ways authors construct meaning through vocabulary, </a:t>
            </a:r>
            <a:r>
              <a:rPr lang="en-AU" sz="1400" dirty="0">
                <a:solidFill>
                  <a:schemeClr val="tx1"/>
                </a:solidFill>
              </a:rPr>
              <a:t>text structures, language features and conventions, </a:t>
            </a:r>
            <a:r>
              <a:rPr lang="en-US" sz="1400" dirty="0">
                <a:solidFill>
                  <a:schemeClr val="tx1"/>
                </a:solidFill>
              </a:rPr>
              <a:t>and the presentation of ideas. </a:t>
            </a:r>
          </a:p>
          <a:p>
            <a:r>
              <a:rPr lang="en-US" sz="1400" b="1" i="1" dirty="0">
                <a:solidFill>
                  <a:schemeClr val="tx1"/>
                </a:solidFill>
              </a:rPr>
              <a:t>Creating texts</a:t>
            </a:r>
            <a:r>
              <a:rPr lang="en-AU" sz="1400" b="1" dirty="0">
                <a:solidFill>
                  <a:schemeClr val="tx1"/>
                </a:solidFill>
              </a:rPr>
              <a:t>: </a:t>
            </a:r>
            <a:r>
              <a:rPr lang="en-GB" sz="1400" dirty="0">
                <a:solidFill>
                  <a:schemeClr val="tx1"/>
                </a:solidFill>
              </a:rPr>
              <a:t>In this area of study, students build on the knowledge and skills developed through Unit 1. They read and engage imaginatively and critically with mentor texts, and effective and cohesive writing within identified contexts.</a:t>
            </a:r>
            <a:endParaRPr lang="en-AU" sz="1400" dirty="0">
              <a:solidFill>
                <a:schemeClr val="tx1"/>
              </a:solidFill>
            </a:endParaRPr>
          </a:p>
          <a:p>
            <a:endParaRPr lang="en-AU" sz="1400" b="1" dirty="0">
              <a:solidFill>
                <a:schemeClr val="tx1"/>
              </a:solidFill>
            </a:endParaRPr>
          </a:p>
          <a:p>
            <a:r>
              <a:rPr lang="en-AU" sz="1400" b="1" dirty="0">
                <a:solidFill>
                  <a:schemeClr val="tx1"/>
                </a:solidFill>
              </a:rPr>
              <a:t>Unit 4: </a:t>
            </a:r>
            <a:r>
              <a:rPr lang="en-US" sz="1400" b="1" i="1" dirty="0">
                <a:solidFill>
                  <a:schemeClr val="tx1"/>
                </a:solidFill>
              </a:rPr>
              <a:t>Reading and responding to texts</a:t>
            </a:r>
            <a:endParaRPr lang="en-AU" sz="1400" b="1" i="1" dirty="0">
              <a:solidFill>
                <a:schemeClr val="tx1"/>
              </a:solidFill>
            </a:endParaRPr>
          </a:p>
          <a:p>
            <a:r>
              <a:rPr lang="en-US" sz="1400" dirty="0">
                <a:solidFill>
                  <a:schemeClr val="tx1"/>
                </a:solidFill>
              </a:rPr>
              <a:t>In this area of study, students further sharpen their skills of reading and viewing texts, developed in the corresponding area of study in Unit 3. Students consolidate their capacity to critically </a:t>
            </a:r>
            <a:r>
              <a:rPr lang="en-US" sz="1400" dirty="0" err="1">
                <a:solidFill>
                  <a:schemeClr val="tx1"/>
                </a:solidFill>
              </a:rPr>
              <a:t>analyse</a:t>
            </a:r>
            <a:r>
              <a:rPr lang="en-US" sz="1400" dirty="0">
                <a:solidFill>
                  <a:schemeClr val="tx1"/>
                </a:solidFill>
              </a:rPr>
              <a:t> texts and deepen their understanding of the ideas and values a text can convey.</a:t>
            </a:r>
            <a:endParaRPr lang="en-AU" sz="1400" dirty="0">
              <a:solidFill>
                <a:schemeClr val="tx1"/>
              </a:solidFill>
            </a:endParaRPr>
          </a:p>
          <a:p>
            <a:r>
              <a:rPr lang="en-US" sz="1400" b="1" i="1" dirty="0" err="1">
                <a:solidFill>
                  <a:schemeClr val="tx1"/>
                </a:solidFill>
              </a:rPr>
              <a:t>Analysing</a:t>
            </a:r>
            <a:r>
              <a:rPr lang="en-US" sz="1400" b="1" i="1" dirty="0">
                <a:solidFill>
                  <a:schemeClr val="tx1"/>
                </a:solidFill>
              </a:rPr>
              <a:t> argument</a:t>
            </a:r>
            <a:r>
              <a:rPr lang="en-AU" sz="1400" b="1" i="1" dirty="0">
                <a:solidFill>
                  <a:schemeClr val="tx1"/>
                </a:solidFill>
              </a:rPr>
              <a:t>: </a:t>
            </a:r>
            <a:r>
              <a:rPr lang="en-GB" sz="1400" dirty="0">
                <a:solidFill>
                  <a:schemeClr val="tx1"/>
                </a:solidFill>
              </a:rPr>
              <a:t>In this area of study, students analyse the use of argument and language, and visuals in texts that debate a contemporary and significant national or international issue. The texts must have appeared in the media since 1 September of the previous year and teachers are advised to work with their students to select an issue of relevance to the cohort.</a:t>
            </a:r>
            <a:endParaRPr lang="en-US" sz="1400" i="1" dirty="0">
              <a:solidFill>
                <a:schemeClr val="tx1"/>
              </a:solidFill>
            </a:endParaRPr>
          </a:p>
        </p:txBody>
      </p:sp>
    </p:spTree>
    <p:extLst>
      <p:ext uri="{BB962C8B-B14F-4D97-AF65-F5344CB8AC3E}">
        <p14:creationId xmlns:p14="http://schemas.microsoft.com/office/powerpoint/2010/main" val="1827585565"/>
      </p:ext>
    </p:extLst>
  </p:cSld>
  <p:clrMapOvr>
    <a:masterClrMapping/>
  </p:clrMapOvr>
  <mc:AlternateContent xmlns:mc="http://schemas.openxmlformats.org/markup-compatibility/2006" xmlns:p14="http://schemas.microsoft.com/office/powerpoint/2010/main">
    <mc:Choice Requires="p14">
      <p:transition spd="slow" p14:dur="2000" advTm="43155"/>
    </mc:Choice>
    <mc:Fallback xmlns="">
      <p:transition spd="slow" advTm="4315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ook Images - Free Download on Freepik">
            <a:extLst>
              <a:ext uri="{FF2B5EF4-FFF2-40B4-BE49-F238E27FC236}">
                <a16:creationId xmlns:a16="http://schemas.microsoft.com/office/drawing/2014/main" id="{25EE250D-11D9-4346-8EB0-5F60195DA5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7589" y="6739"/>
            <a:ext cx="1764911" cy="176491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ctrTitle"/>
          </p:nvPr>
        </p:nvSpPr>
        <p:spPr>
          <a:xfrm>
            <a:off x="571500" y="828918"/>
            <a:ext cx="4393079" cy="498768"/>
          </a:xfrm>
        </p:spPr>
        <p:txBody>
          <a:bodyPr/>
          <a:lstStyle/>
          <a:p>
            <a:r>
              <a:rPr lang="en-US" sz="2800" dirty="0"/>
              <a:t>Course Overview </a:t>
            </a:r>
          </a:p>
        </p:txBody>
      </p:sp>
      <p:sp>
        <p:nvSpPr>
          <p:cNvPr id="5" name="Subtitle 4"/>
          <p:cNvSpPr>
            <a:spLocks noGrp="1"/>
          </p:cNvSpPr>
          <p:nvPr>
            <p:ph type="subTitle" idx="1"/>
          </p:nvPr>
        </p:nvSpPr>
        <p:spPr>
          <a:xfrm>
            <a:off x="571499" y="1327687"/>
            <a:ext cx="8298181" cy="5073114"/>
          </a:xfrm>
        </p:spPr>
        <p:txBody>
          <a:bodyPr/>
          <a:lstStyle/>
          <a:p>
            <a:r>
              <a:rPr lang="en-AU" sz="1400" b="1" i="1" dirty="0"/>
              <a:t>Structure The study is made up of 4 units.</a:t>
            </a:r>
          </a:p>
          <a:p>
            <a:endParaRPr lang="en-AU" sz="1400" dirty="0">
              <a:solidFill>
                <a:schemeClr val="tx1"/>
              </a:solidFill>
            </a:endParaRPr>
          </a:p>
          <a:p>
            <a:r>
              <a:rPr lang="en-AU" sz="1400" b="1" dirty="0">
                <a:solidFill>
                  <a:schemeClr val="tx1"/>
                </a:solidFill>
              </a:rPr>
              <a:t>Framework of ideas: </a:t>
            </a:r>
            <a:endParaRPr lang="en-US" sz="1400" b="1" i="1" dirty="0">
              <a:solidFill>
                <a:schemeClr val="tx1"/>
              </a:solidFill>
            </a:endParaRPr>
          </a:p>
          <a:p>
            <a:r>
              <a:rPr lang="en-GB" sz="1400" dirty="0">
                <a:solidFill>
                  <a:schemeClr val="tx1"/>
                </a:solidFill>
              </a:rPr>
              <a:t>The Framework of Ideas presents four broad ideas through which students can engage with writing (see table below). Each idea includes elaborations (general advice and directions schools and teachers could use in the context of their communities and cohorts) and is aligned with four mentor texts (List 2 of the </a:t>
            </a:r>
            <a:r>
              <a:rPr lang="en-GB" sz="1400" i="1" dirty="0">
                <a:solidFill>
                  <a:schemeClr val="tx1"/>
                </a:solidFill>
              </a:rPr>
              <a:t>VCAA VCE English and EAL Text List</a:t>
            </a:r>
            <a:r>
              <a:rPr lang="en-GB" sz="1400" dirty="0">
                <a:solidFill>
                  <a:schemeClr val="tx1"/>
                </a:solidFill>
              </a:rPr>
              <a:t>).</a:t>
            </a:r>
            <a:endParaRPr lang="en-AU" sz="1400" dirty="0">
              <a:solidFill>
                <a:schemeClr val="tx1"/>
              </a:solidFill>
            </a:endParaRPr>
          </a:p>
          <a:p>
            <a:r>
              <a:rPr lang="en-GB" sz="1400" dirty="0">
                <a:solidFill>
                  <a:schemeClr val="tx1"/>
                </a:solidFill>
              </a:rPr>
              <a:t>To further develop student engagement and writing, schools should actively source additional texts relevant to the key idea and that resonant with their school context and student cohort.</a:t>
            </a:r>
          </a:p>
          <a:p>
            <a:endParaRPr lang="en-GB" sz="1400" dirty="0">
              <a:solidFill>
                <a:schemeClr val="tx1"/>
              </a:solidFill>
            </a:endParaRPr>
          </a:p>
          <a:p>
            <a:endParaRPr lang="en-AU" sz="1400" dirty="0">
              <a:solidFill>
                <a:schemeClr val="tx1"/>
              </a:solidFill>
            </a:endParaRPr>
          </a:p>
          <a:p>
            <a:endParaRPr lang="en-US" sz="1400" i="1" dirty="0">
              <a:solidFill>
                <a:schemeClr val="tx1"/>
              </a:solidFill>
            </a:endParaRPr>
          </a:p>
        </p:txBody>
      </p:sp>
      <p:graphicFrame>
        <p:nvGraphicFramePr>
          <p:cNvPr id="7" name="Table 6">
            <a:extLst>
              <a:ext uri="{FF2B5EF4-FFF2-40B4-BE49-F238E27FC236}">
                <a16:creationId xmlns:a16="http://schemas.microsoft.com/office/drawing/2014/main" id="{C27DCC30-0C72-42C6-A276-0BD65A93F6A5}"/>
              </a:ext>
            </a:extLst>
          </p:cNvPr>
          <p:cNvGraphicFramePr>
            <a:graphicFrameLocks noGrp="1"/>
          </p:cNvGraphicFramePr>
          <p:nvPr>
            <p:extLst>
              <p:ext uri="{D42A27DB-BD31-4B8C-83A1-F6EECF244321}">
                <p14:modId xmlns:p14="http://schemas.microsoft.com/office/powerpoint/2010/main" val="719807455"/>
              </p:ext>
            </p:extLst>
          </p:nvPr>
        </p:nvGraphicFramePr>
        <p:xfrm>
          <a:off x="674370" y="3666881"/>
          <a:ext cx="7898129" cy="2362201"/>
        </p:xfrm>
        <a:graphic>
          <a:graphicData uri="http://schemas.openxmlformats.org/drawingml/2006/table">
            <a:tbl>
              <a:tblPr firstRow="1" firstCol="1" bandRow="1">
                <a:tableStyleId>{5C22544A-7EE6-4342-B048-85BDC9FD1C3A}</a:tableStyleId>
              </a:tblPr>
              <a:tblGrid>
                <a:gridCol w="1162985">
                  <a:extLst>
                    <a:ext uri="{9D8B030D-6E8A-4147-A177-3AD203B41FA5}">
                      <a16:colId xmlns:a16="http://schemas.microsoft.com/office/drawing/2014/main" val="2480475301"/>
                    </a:ext>
                  </a:extLst>
                </a:gridCol>
                <a:gridCol w="6735144">
                  <a:extLst>
                    <a:ext uri="{9D8B030D-6E8A-4147-A177-3AD203B41FA5}">
                      <a16:colId xmlns:a16="http://schemas.microsoft.com/office/drawing/2014/main" val="3231360134"/>
                    </a:ext>
                  </a:extLst>
                </a:gridCol>
              </a:tblGrid>
              <a:tr h="2362201">
                <a:tc>
                  <a:txBody>
                    <a:bodyPr/>
                    <a:lstStyle/>
                    <a:p>
                      <a:pPr>
                        <a:lnSpc>
                          <a:spcPts val="1400"/>
                        </a:lnSpc>
                        <a:spcBef>
                          <a:spcPts val="600"/>
                        </a:spcBef>
                        <a:spcAft>
                          <a:spcPts val="400"/>
                        </a:spcAft>
                      </a:pPr>
                      <a:endParaRPr lang="en-GB" sz="1200" dirty="0">
                        <a:solidFill>
                          <a:schemeClr val="tx1"/>
                        </a:solidFill>
                        <a:effectLst/>
                        <a:latin typeface="Arial" panose="020B0604020202020204" pitchFamily="34" charset="0"/>
                        <a:cs typeface="Arial" panose="020B0604020202020204" pitchFamily="34" charset="0"/>
                      </a:endParaRPr>
                    </a:p>
                    <a:p>
                      <a:pPr>
                        <a:lnSpc>
                          <a:spcPts val="1400"/>
                        </a:lnSpc>
                        <a:spcBef>
                          <a:spcPts val="600"/>
                        </a:spcBef>
                        <a:spcAft>
                          <a:spcPts val="400"/>
                        </a:spcAft>
                      </a:pPr>
                      <a:endParaRPr lang="en-GB" sz="1200" dirty="0">
                        <a:solidFill>
                          <a:schemeClr val="tx1"/>
                        </a:solidFill>
                        <a:effectLst/>
                        <a:latin typeface="Arial" panose="020B0604020202020204" pitchFamily="34" charset="0"/>
                        <a:cs typeface="Arial" panose="020B0604020202020204" pitchFamily="34" charset="0"/>
                      </a:endParaRPr>
                    </a:p>
                    <a:p>
                      <a:pPr>
                        <a:lnSpc>
                          <a:spcPts val="1400"/>
                        </a:lnSpc>
                        <a:spcBef>
                          <a:spcPts val="600"/>
                        </a:spcBef>
                        <a:spcAft>
                          <a:spcPts val="400"/>
                        </a:spcAft>
                      </a:pPr>
                      <a:endParaRPr lang="en-GB" sz="1200" dirty="0">
                        <a:solidFill>
                          <a:schemeClr val="tx1"/>
                        </a:solidFill>
                        <a:effectLst/>
                        <a:latin typeface="Arial" panose="020B0604020202020204" pitchFamily="34" charset="0"/>
                        <a:cs typeface="Arial" panose="020B0604020202020204" pitchFamily="34" charset="0"/>
                      </a:endParaRPr>
                    </a:p>
                    <a:p>
                      <a:pPr>
                        <a:lnSpc>
                          <a:spcPts val="1400"/>
                        </a:lnSpc>
                        <a:spcBef>
                          <a:spcPts val="600"/>
                        </a:spcBef>
                        <a:spcAft>
                          <a:spcPts val="400"/>
                        </a:spcAft>
                      </a:pPr>
                      <a:r>
                        <a:rPr lang="en-GB" sz="1200" dirty="0">
                          <a:solidFill>
                            <a:schemeClr val="tx1"/>
                          </a:solidFill>
                          <a:effectLst/>
                          <a:latin typeface="Arial" panose="020B0604020202020204" pitchFamily="34" charset="0"/>
                          <a:cs typeface="Arial" panose="020B0604020202020204" pitchFamily="34" charset="0"/>
                        </a:rPr>
                        <a:t>Writing about protest</a:t>
                      </a:r>
                      <a:endParaRPr lang="en-AU" sz="12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tc>
                <a:tc>
                  <a:txBody>
                    <a:bodyPr/>
                    <a:lstStyle/>
                    <a:p>
                      <a:pPr>
                        <a:lnSpc>
                          <a:spcPts val="1400"/>
                        </a:lnSpc>
                        <a:spcBef>
                          <a:spcPts val="600"/>
                        </a:spcBef>
                        <a:spcAft>
                          <a:spcPts val="400"/>
                        </a:spcAft>
                      </a:pPr>
                      <a:endParaRPr lang="en-GB" sz="1200" dirty="0">
                        <a:solidFill>
                          <a:schemeClr val="tx1"/>
                        </a:solidFill>
                        <a:effectLst/>
                        <a:latin typeface="Arial" panose="020B0604020202020204" pitchFamily="34" charset="0"/>
                        <a:cs typeface="Arial" panose="020B0604020202020204" pitchFamily="34" charset="0"/>
                      </a:endParaRPr>
                    </a:p>
                    <a:p>
                      <a:pPr>
                        <a:lnSpc>
                          <a:spcPts val="1400"/>
                        </a:lnSpc>
                        <a:spcBef>
                          <a:spcPts val="600"/>
                        </a:spcBef>
                        <a:spcAft>
                          <a:spcPts val="400"/>
                        </a:spcAft>
                      </a:pPr>
                      <a:r>
                        <a:rPr lang="en-GB" sz="1200" dirty="0">
                          <a:solidFill>
                            <a:schemeClr val="tx1"/>
                          </a:solidFill>
                          <a:effectLst/>
                          <a:latin typeface="Arial" panose="020B0604020202020204" pitchFamily="34" charset="0"/>
                          <a:cs typeface="Arial" panose="020B0604020202020204" pitchFamily="34" charset="0"/>
                        </a:rPr>
                        <a:t>Explorations of conflict and contest, what it means to protest, the value of protest, the outcomes of protest, personal stories of protest, struggle and war. </a:t>
                      </a:r>
                      <a:endParaRPr lang="en-AU" sz="1200" dirty="0">
                        <a:solidFill>
                          <a:schemeClr val="tx1"/>
                        </a:solidFill>
                        <a:effectLst/>
                        <a:latin typeface="Arial" panose="020B0604020202020204" pitchFamily="34" charset="0"/>
                        <a:cs typeface="Arial" panose="020B0604020202020204" pitchFamily="34" charset="0"/>
                      </a:endParaRPr>
                    </a:p>
                    <a:p>
                      <a:pPr>
                        <a:lnSpc>
                          <a:spcPts val="1400"/>
                        </a:lnSpc>
                        <a:spcBef>
                          <a:spcPts val="400"/>
                        </a:spcBef>
                        <a:spcAft>
                          <a:spcPts val="600"/>
                        </a:spcAft>
                      </a:pPr>
                      <a:r>
                        <a:rPr lang="en-GB" sz="1200" dirty="0">
                          <a:solidFill>
                            <a:schemeClr val="tx1"/>
                          </a:solidFill>
                          <a:effectLst/>
                          <a:latin typeface="Arial" panose="020B0604020202020204" pitchFamily="34" charset="0"/>
                          <a:cs typeface="Arial" panose="020B0604020202020204" pitchFamily="34" charset="0"/>
                        </a:rPr>
                        <a:t>Students could explore established figures like Martin Luther King Jr, Rosa Parks and Vida Goldstein, marginalised figures like Pemulwuy and Claudette Colvin, and figures and movements like Greta Thunberg and the BLM protests. Events like massacres in Australia and the Frontier Wars could be explored as expressions of protest – and the attendant tragedy. There could also be explorations of the success and failure of protest – and the prescient protests that gained ground after the original protest had faded. Students could consider individual protest and group protest.</a:t>
                      </a:r>
                      <a:endParaRPr lang="en-AU" sz="12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1260268667"/>
                  </a:ext>
                </a:extLst>
              </a:tr>
            </a:tbl>
          </a:graphicData>
        </a:graphic>
      </p:graphicFrame>
    </p:spTree>
    <p:extLst>
      <p:ext uri="{BB962C8B-B14F-4D97-AF65-F5344CB8AC3E}">
        <p14:creationId xmlns:p14="http://schemas.microsoft.com/office/powerpoint/2010/main" val="509540537"/>
      </p:ext>
    </p:extLst>
  </p:cSld>
  <p:clrMapOvr>
    <a:masterClrMapping/>
  </p:clrMapOvr>
  <mc:AlternateContent xmlns:mc="http://schemas.openxmlformats.org/markup-compatibility/2006" xmlns:p14="http://schemas.microsoft.com/office/powerpoint/2010/main">
    <mc:Choice Requires="p14">
      <p:transition spd="slow" p14:dur="2000" advTm="43155"/>
    </mc:Choice>
    <mc:Fallback xmlns="">
      <p:transition spd="slow" advTm="4315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2757" y="949517"/>
            <a:ext cx="2530929" cy="498768"/>
          </a:xfrm>
        </p:spPr>
        <p:txBody>
          <a:bodyPr/>
          <a:lstStyle/>
          <a:p>
            <a:r>
              <a:rPr lang="en-US" sz="2800" dirty="0"/>
              <a:t>Pathways</a:t>
            </a:r>
            <a:r>
              <a:rPr lang="en-US" dirty="0"/>
              <a:t> </a:t>
            </a:r>
          </a:p>
        </p:txBody>
      </p:sp>
      <p:sp>
        <p:nvSpPr>
          <p:cNvPr id="5" name="Subtitle 4"/>
          <p:cNvSpPr>
            <a:spLocks noGrp="1"/>
          </p:cNvSpPr>
          <p:nvPr>
            <p:ph type="subTitle" idx="1"/>
          </p:nvPr>
        </p:nvSpPr>
        <p:spPr>
          <a:xfrm>
            <a:off x="598156" y="1635787"/>
            <a:ext cx="3816189" cy="4405784"/>
          </a:xfrm>
        </p:spPr>
        <p:txBody>
          <a:bodyPr/>
          <a:lstStyle/>
          <a:p>
            <a:pPr marL="285750" indent="-285750">
              <a:buFont typeface="Arial" panose="020B0604020202020204" pitchFamily="34" charset="0"/>
              <a:buChar char="•"/>
            </a:pPr>
            <a:r>
              <a:rPr lang="en-AU" dirty="0">
                <a:solidFill>
                  <a:schemeClr val="tx1"/>
                </a:solidFill>
                <a:latin typeface="Arial" panose="020B0604020202020204" pitchFamily="34" charset="0"/>
                <a:cs typeface="Arial" panose="020B0604020202020204" pitchFamily="34" charset="0"/>
              </a:rPr>
              <a:t>Actor </a:t>
            </a:r>
          </a:p>
          <a:p>
            <a:pPr marL="285750" indent="-285750">
              <a:buFont typeface="Arial" panose="020B0604020202020204" pitchFamily="34" charset="0"/>
              <a:buChar char="•"/>
            </a:pPr>
            <a:r>
              <a:rPr lang="en-AU" dirty="0">
                <a:solidFill>
                  <a:schemeClr val="tx1"/>
                </a:solidFill>
                <a:latin typeface="Arial" panose="020B0604020202020204" pitchFamily="34" charset="0"/>
                <a:cs typeface="Arial" panose="020B0604020202020204" pitchFamily="34" charset="0"/>
              </a:rPr>
              <a:t>Librarian </a:t>
            </a:r>
          </a:p>
          <a:p>
            <a:pPr marL="285750" indent="-285750">
              <a:buFont typeface="Arial" panose="020B0604020202020204" pitchFamily="34" charset="0"/>
              <a:buChar char="•"/>
            </a:pPr>
            <a:r>
              <a:rPr lang="en-AU" dirty="0">
                <a:solidFill>
                  <a:schemeClr val="tx1"/>
                </a:solidFill>
                <a:latin typeface="Arial" panose="020B0604020202020204" pitchFamily="34" charset="0"/>
                <a:cs typeface="Arial" panose="020B0604020202020204" pitchFamily="34" charset="0"/>
              </a:rPr>
              <a:t>Script writer </a:t>
            </a:r>
          </a:p>
          <a:p>
            <a:pPr marL="285750" indent="-285750">
              <a:buFont typeface="Arial" panose="020B0604020202020204" pitchFamily="34" charset="0"/>
              <a:buChar char="•"/>
            </a:pPr>
            <a:r>
              <a:rPr lang="en-AU" dirty="0">
                <a:solidFill>
                  <a:schemeClr val="tx1"/>
                </a:solidFill>
                <a:latin typeface="Arial" panose="020B0604020202020204" pitchFamily="34" charset="0"/>
                <a:cs typeface="Arial" panose="020B0604020202020204" pitchFamily="34" charset="0"/>
              </a:rPr>
              <a:t>Announcer </a:t>
            </a:r>
          </a:p>
          <a:p>
            <a:pPr marL="285750" indent="-285750">
              <a:buFont typeface="Arial" panose="020B0604020202020204" pitchFamily="34" charset="0"/>
              <a:buChar char="•"/>
            </a:pPr>
            <a:r>
              <a:rPr lang="en-AU" dirty="0">
                <a:solidFill>
                  <a:schemeClr val="tx1"/>
                </a:solidFill>
                <a:latin typeface="Arial" panose="020B0604020202020204" pitchFamily="34" charset="0"/>
                <a:cs typeface="Arial" panose="020B0604020202020204" pitchFamily="34" charset="0"/>
              </a:rPr>
              <a:t>Literary critic </a:t>
            </a:r>
          </a:p>
          <a:p>
            <a:pPr marL="285750" indent="-285750">
              <a:buFont typeface="Arial" panose="020B0604020202020204" pitchFamily="34" charset="0"/>
              <a:buChar char="•"/>
            </a:pPr>
            <a:r>
              <a:rPr lang="en-AU" dirty="0">
                <a:solidFill>
                  <a:schemeClr val="tx1"/>
                </a:solidFill>
                <a:latin typeface="Arial" panose="020B0604020202020204" pitchFamily="34" charset="0"/>
                <a:cs typeface="Arial" panose="020B0604020202020204" pitchFamily="34" charset="0"/>
              </a:rPr>
              <a:t>Speech pathologist </a:t>
            </a:r>
          </a:p>
          <a:p>
            <a:pPr marL="285750" indent="-285750">
              <a:buFont typeface="Arial" panose="020B0604020202020204" pitchFamily="34" charset="0"/>
              <a:buChar char="•"/>
            </a:pPr>
            <a:r>
              <a:rPr lang="en-AU" dirty="0">
                <a:solidFill>
                  <a:schemeClr val="tx1"/>
                </a:solidFill>
                <a:latin typeface="Arial" panose="020B0604020202020204" pitchFamily="34" charset="0"/>
                <a:cs typeface="Arial" panose="020B0604020202020204" pitchFamily="34" charset="0"/>
              </a:rPr>
              <a:t>Archivist </a:t>
            </a:r>
          </a:p>
          <a:p>
            <a:pPr marL="285750" indent="-285750">
              <a:buFont typeface="Arial" panose="020B0604020202020204" pitchFamily="34" charset="0"/>
              <a:buChar char="•"/>
            </a:pPr>
            <a:r>
              <a:rPr lang="en-AU" dirty="0">
                <a:solidFill>
                  <a:schemeClr val="tx1"/>
                </a:solidFill>
                <a:latin typeface="Arial" panose="020B0604020202020204" pitchFamily="34" charset="0"/>
                <a:cs typeface="Arial" panose="020B0604020202020204" pitchFamily="34" charset="0"/>
              </a:rPr>
              <a:t>Media analyser </a:t>
            </a:r>
          </a:p>
          <a:p>
            <a:pPr marL="285750" indent="-285750">
              <a:buFont typeface="Arial" panose="020B0604020202020204" pitchFamily="34" charset="0"/>
              <a:buChar char="•"/>
            </a:pPr>
            <a:r>
              <a:rPr lang="en-AU" dirty="0">
                <a:solidFill>
                  <a:schemeClr val="tx1"/>
                </a:solidFill>
                <a:latin typeface="Arial" panose="020B0604020202020204" pitchFamily="34" charset="0"/>
                <a:cs typeface="Arial" panose="020B0604020202020204" pitchFamily="34" charset="0"/>
              </a:rPr>
              <a:t>Teacher</a:t>
            </a:r>
          </a:p>
          <a:p>
            <a:pPr marL="285750" indent="-285750">
              <a:buFont typeface="Arial" panose="020B0604020202020204" pitchFamily="34" charset="0"/>
              <a:buChar char="•"/>
            </a:pPr>
            <a:r>
              <a:rPr lang="en-AU" dirty="0">
                <a:solidFill>
                  <a:schemeClr val="tx1"/>
                </a:solidFill>
                <a:latin typeface="Arial" panose="020B0604020202020204" pitchFamily="34" charset="0"/>
                <a:cs typeface="Arial" panose="020B0604020202020204" pitchFamily="34" charset="0"/>
              </a:rPr>
              <a:t>Publisher</a:t>
            </a:r>
          </a:p>
          <a:p>
            <a:pPr marL="285750" indent="-285750">
              <a:buFont typeface="Arial" panose="020B0604020202020204" pitchFamily="34" charset="0"/>
              <a:buChar char="•"/>
            </a:pPr>
            <a:r>
              <a:rPr lang="en-AU" dirty="0">
                <a:solidFill>
                  <a:schemeClr val="tx1"/>
                </a:solidFill>
                <a:latin typeface="Arial" panose="020B0604020202020204" pitchFamily="34" charset="0"/>
                <a:cs typeface="Arial" panose="020B0604020202020204" pitchFamily="34" charset="0"/>
              </a:rPr>
              <a:t>Journalist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2" name="TextBox 1">
            <a:extLst>
              <a:ext uri="{FF2B5EF4-FFF2-40B4-BE49-F238E27FC236}">
                <a16:creationId xmlns:a16="http://schemas.microsoft.com/office/drawing/2014/main" id="{4306375D-654F-4126-93BB-FF50E6EA25BB}"/>
              </a:ext>
            </a:extLst>
          </p:cNvPr>
          <p:cNvSpPr txBox="1"/>
          <p:nvPr/>
        </p:nvSpPr>
        <p:spPr>
          <a:xfrm>
            <a:off x="4720590" y="1670077"/>
            <a:ext cx="3497580" cy="3693319"/>
          </a:xfrm>
          <a:prstGeom prst="rect">
            <a:avLst/>
          </a:prstGeom>
          <a:noFill/>
        </p:spPr>
        <p:txBody>
          <a:bodyPr wrap="square" rtlCol="0">
            <a:spAutoFit/>
          </a:bodyPr>
          <a:lstStyle/>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Author </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Playwright </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Teacher/Librarian </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Bookseller </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Presenter </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University Lecturer </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Copywriter </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Program director (radio/TV)</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Writer </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Editor </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Publicity officer </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Politician Historian </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Reviewer</a:t>
            </a:r>
          </a:p>
        </p:txBody>
      </p:sp>
      <p:pic>
        <p:nvPicPr>
          <p:cNvPr id="3" name="Picture 2">
            <a:extLst>
              <a:ext uri="{FF2B5EF4-FFF2-40B4-BE49-F238E27FC236}">
                <a16:creationId xmlns:a16="http://schemas.microsoft.com/office/drawing/2014/main" id="{056028B5-5741-425D-8013-FBC290262A18}"/>
              </a:ext>
            </a:extLst>
          </p:cNvPr>
          <p:cNvPicPr>
            <a:picLocks noChangeAspect="1"/>
          </p:cNvPicPr>
          <p:nvPr/>
        </p:nvPicPr>
        <p:blipFill>
          <a:blip r:embed="rId3"/>
          <a:stretch>
            <a:fillRect/>
          </a:stretch>
        </p:blipFill>
        <p:spPr>
          <a:xfrm>
            <a:off x="6709410" y="251335"/>
            <a:ext cx="2137410" cy="1196950"/>
          </a:xfrm>
          <a:prstGeom prst="rect">
            <a:avLst/>
          </a:prstGeom>
        </p:spPr>
      </p:pic>
    </p:spTree>
    <p:extLst>
      <p:ext uri="{BB962C8B-B14F-4D97-AF65-F5344CB8AC3E}">
        <p14:creationId xmlns:p14="http://schemas.microsoft.com/office/powerpoint/2010/main" val="1289260000"/>
      </p:ext>
    </p:extLst>
  </p:cSld>
  <p:clrMapOvr>
    <a:masterClrMapping/>
  </p:clrMapOvr>
  <mc:AlternateContent xmlns:mc="http://schemas.openxmlformats.org/markup-compatibility/2006" xmlns:p14="http://schemas.microsoft.com/office/powerpoint/2010/main">
    <mc:Choice Requires="p14">
      <p:transition spd="slow" p14:dur="2000" advTm="60934"/>
    </mc:Choice>
    <mc:Fallback xmlns="">
      <p:transition spd="slow" advTm="60934"/>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1041507"/>
            <a:ext cx="6392174" cy="498768"/>
          </a:xfrm>
        </p:spPr>
        <p:txBody>
          <a:bodyPr/>
          <a:lstStyle/>
          <a:p>
            <a:r>
              <a:rPr lang="en-US" dirty="0">
                <a:solidFill>
                  <a:srgbClr val="0033FF"/>
                </a:solidFill>
              </a:rPr>
              <a:t>What to expect</a:t>
            </a:r>
          </a:p>
        </p:txBody>
      </p:sp>
      <p:sp>
        <p:nvSpPr>
          <p:cNvPr id="5" name="Subtitle 4"/>
          <p:cNvSpPr>
            <a:spLocks noGrp="1"/>
          </p:cNvSpPr>
          <p:nvPr>
            <p:ph type="subTitle" idx="1"/>
          </p:nvPr>
        </p:nvSpPr>
        <p:spPr>
          <a:xfrm>
            <a:off x="457200" y="1540275"/>
            <a:ext cx="8321040" cy="4536413"/>
          </a:xfrm>
        </p:spPr>
        <p:txBody>
          <a:bodyPr/>
          <a:lstStyle/>
          <a:p>
            <a:r>
              <a:rPr lang="en-AU" dirty="0">
                <a:solidFill>
                  <a:schemeClr val="tx1"/>
                </a:solidFill>
              </a:rPr>
              <a:t>The study of English contributes to the development of literate individuals capable of critical and creative thinking, aesthetic appreciation, and creativity. This study also develops students’ ability to create and analyse texts, moving from interpretation to reflection and critical analysis.</a:t>
            </a:r>
          </a:p>
          <a:p>
            <a:endParaRPr lang="en-US"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To succeed in this subject you will need to:</a:t>
            </a:r>
          </a:p>
          <a:p>
            <a:pPr marL="742950" lvl="1" indent="-285750" algn="l">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Work hard and be </a:t>
            </a:r>
            <a:r>
              <a:rPr lang="en-US" sz="1800" dirty="0" err="1">
                <a:solidFill>
                  <a:schemeClr val="tx1"/>
                </a:solidFill>
                <a:latin typeface="Arial" panose="020B0604020202020204" pitchFamily="34" charset="0"/>
                <a:cs typeface="Arial" panose="020B0604020202020204" pitchFamily="34" charset="0"/>
              </a:rPr>
              <a:t>organised</a:t>
            </a:r>
            <a:r>
              <a:rPr lang="en-US" sz="1800" dirty="0">
                <a:solidFill>
                  <a:schemeClr val="tx1"/>
                </a:solidFill>
                <a:latin typeface="Arial" panose="020B0604020202020204" pitchFamily="34" charset="0"/>
                <a:cs typeface="Arial" panose="020B0604020202020204" pitchFamily="34" charset="0"/>
              </a:rPr>
              <a:t> for learning by reading texts prior to class and managing class time effectively </a:t>
            </a:r>
          </a:p>
          <a:p>
            <a:pPr marL="742950" lvl="1" indent="-285750" algn="l">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Be prepared to revise and submit practice pieces for feedback </a:t>
            </a:r>
          </a:p>
          <a:p>
            <a:pPr marL="742950" lvl="1" indent="-285750" algn="l">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Complete significant and regular amounts of study in addition to class time (about 3 hours per week).</a:t>
            </a:r>
          </a:p>
          <a:p>
            <a:pPr marL="742950" lvl="1" indent="-285750" algn="l">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Have a wide knowledge of current and historical events to deepen responses</a:t>
            </a:r>
          </a:p>
          <a:p>
            <a:pPr marL="742950" lvl="1" indent="-285750" algn="l">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Talk to Miss Hansen if you would like more information. </a:t>
            </a:r>
          </a:p>
          <a:p>
            <a:pPr marL="285750" indent="-285750">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a:p>
            <a:pPr lvl="1"/>
            <a:endParaRPr lang="en-US" dirty="0"/>
          </a:p>
        </p:txBody>
      </p:sp>
      <p:pic>
        <p:nvPicPr>
          <p:cNvPr id="3074" name="Picture 2" descr="10 most read newspapers in Australia: 12 months to July 2018">
            <a:extLst>
              <a:ext uri="{FF2B5EF4-FFF2-40B4-BE49-F238E27FC236}">
                <a16:creationId xmlns:a16="http://schemas.microsoft.com/office/drawing/2014/main" id="{B8B0C919-09C9-4A96-8E74-2A17DE517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9751" y="224507"/>
            <a:ext cx="2058489" cy="1113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4394219"/>
      </p:ext>
    </p:extLst>
  </p:cSld>
  <p:clrMapOvr>
    <a:masterClrMapping/>
  </p:clrMapOvr>
  <mc:AlternateContent xmlns:mc="http://schemas.openxmlformats.org/markup-compatibility/2006" xmlns:p14="http://schemas.microsoft.com/office/powerpoint/2010/main">
    <mc:Choice Requires="p14">
      <p:transition spd="slow" p14:dur="2000" advTm="92683"/>
    </mc:Choice>
    <mc:Fallback xmlns="">
      <p:transition spd="slow" advTm="92683"/>
    </mc:Fallback>
  </mc:AlternateContent>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3030</TotalTime>
  <Words>1033</Words>
  <Application>Microsoft Office PowerPoint</Application>
  <PresentationFormat>On-screen Show (4:3)</PresentationFormat>
  <Paragraphs>75</Paragraphs>
  <Slides>7</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Museo 300</vt:lpstr>
      <vt:lpstr>Museo 500</vt:lpstr>
      <vt:lpstr>Museo 700</vt:lpstr>
      <vt:lpstr>Office Theme</vt:lpstr>
      <vt:lpstr>Custom Design</vt:lpstr>
      <vt:lpstr>VCE  English</vt:lpstr>
      <vt:lpstr>English- more than reading, writing, speaking and listening  </vt:lpstr>
      <vt:lpstr>Course Overview </vt:lpstr>
      <vt:lpstr>Course Overview </vt:lpstr>
      <vt:lpstr>Course Overview </vt:lpstr>
      <vt:lpstr>Pathways </vt:lpstr>
      <vt:lpstr>What to expect</vt:lpstr>
    </vt:vector>
  </TitlesOfParts>
  <Company>X S 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Olax</dc:creator>
  <cp:lastModifiedBy>Tegan Hansen</cp:lastModifiedBy>
  <cp:revision>42</cp:revision>
  <dcterms:created xsi:type="dcterms:W3CDTF">2015-02-16T04:39:47Z</dcterms:created>
  <dcterms:modified xsi:type="dcterms:W3CDTF">2024-08-02T01:13:22Z</dcterms:modified>
</cp:coreProperties>
</file>