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11"/>
  </p:notesMasterIdLst>
  <p:sldIdLst>
    <p:sldId id="260" r:id="rId3"/>
    <p:sldId id="261" r:id="rId4"/>
    <p:sldId id="259" r:id="rId5"/>
    <p:sldId id="267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00"/>
    <a:srgbClr val="0033FF"/>
    <a:srgbClr val="003399"/>
    <a:srgbClr val="0066CC"/>
    <a:srgbClr val="990066"/>
    <a:srgbClr val="00CCFF"/>
    <a:srgbClr val="00CC33"/>
    <a:srgbClr val="00CC00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44" autoAdjust="0"/>
  </p:normalViewPr>
  <p:slideViewPr>
    <p:cSldViewPr snapToGrid="0" snapToObjects="1"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2B5E0-8E80-4F62-B984-D3F77F887A87}" type="datetimeFigureOut">
              <a:rPr lang="en-AU" smtClean="0"/>
              <a:t>2/08/2024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7BE5D-E459-4904-9AB6-9DCF09EDD6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36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61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76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530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BE5D-E459-4904-9AB6-9DCF09EDD64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78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153312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CCFF"/>
                </a:solidFill>
                <a:latin typeface="Museo 700"/>
              </a:defRPr>
            </a:lvl1pPr>
          </a:lstStyle>
          <a:p>
            <a:r>
              <a:rPr lang="en-AU" dirty="0"/>
              <a:t>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8" y="1635787"/>
            <a:ext cx="6701114" cy="4194487"/>
          </a:xfrm>
          <a:prstGeom prst="rect">
            <a:avLst/>
          </a:prstGeom>
        </p:spPr>
        <p:txBody>
          <a:bodyPr/>
          <a:lstStyle>
            <a:lvl1pPr marL="342900" indent="-342900" algn="l">
              <a:buAutoNum type="arabicPeriod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Seymour overview</a:t>
            </a:r>
          </a:p>
          <a:p>
            <a:r>
              <a:rPr lang="en-AU" dirty="0"/>
              <a:t>Chapter one title goes here</a:t>
            </a:r>
          </a:p>
          <a:p>
            <a:r>
              <a:rPr lang="en-AU" dirty="0"/>
              <a:t>Chapter two goes here</a:t>
            </a:r>
          </a:p>
          <a:p>
            <a:r>
              <a:rPr lang="en-AU" dirty="0"/>
              <a:t>Chapter three goes here</a:t>
            </a:r>
          </a:p>
          <a:p>
            <a:r>
              <a:rPr lang="en-AU" dirty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6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6CC00"/>
                </a:solidFill>
                <a:latin typeface="Museo 700"/>
              </a:defRPr>
            </a:lvl1pPr>
          </a:lstStyle>
          <a:p>
            <a:r>
              <a:rPr lang="en-AU" dirty="0"/>
              <a:t>1. Seymour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990066"/>
                </a:solidFill>
                <a:latin typeface="Museo 700"/>
              </a:defRPr>
            </a:lvl1pPr>
          </a:lstStyle>
          <a:p>
            <a:r>
              <a:rPr lang="en-AU" dirty="0"/>
              <a:t>2. Chapter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8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949517"/>
            <a:ext cx="4393079" cy="49876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99"/>
                </a:solidFill>
                <a:latin typeface="Museo 700"/>
              </a:defRPr>
            </a:lvl1pPr>
          </a:lstStyle>
          <a:p>
            <a:r>
              <a:rPr lang="en-AU" dirty="0"/>
              <a:t>3. Chapter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67627" y="1635788"/>
            <a:ext cx="6390305" cy="16387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/>
              <a:t>Dipicid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arum </a:t>
            </a:r>
            <a:r>
              <a:rPr lang="en-AU" dirty="0" err="1"/>
              <a:t>dus</a:t>
            </a:r>
            <a:r>
              <a:rPr lang="en-AU" dirty="0"/>
              <a:t>, </a:t>
            </a:r>
            <a:r>
              <a:rPr lang="en-AU" dirty="0" err="1"/>
              <a:t>idesti</a:t>
            </a:r>
            <a:r>
              <a:rPr lang="en-AU" dirty="0"/>
              <a:t> </a:t>
            </a:r>
            <a:r>
              <a:rPr lang="en-AU" dirty="0" err="1"/>
              <a:t>optur</a:t>
            </a:r>
            <a:r>
              <a:rPr lang="en-AU" dirty="0"/>
              <a:t> </a:t>
            </a:r>
            <a:r>
              <a:rPr lang="en-AU" dirty="0" err="1"/>
              <a:t>aut</a:t>
            </a:r>
            <a:r>
              <a:rPr lang="en-AU" dirty="0"/>
              <a:t> </a:t>
            </a:r>
            <a:r>
              <a:rPr lang="en-AU" dirty="0" err="1"/>
              <a:t>faceatenihit</a:t>
            </a:r>
            <a:r>
              <a:rPr lang="en-AU" dirty="0"/>
              <a:t> </a:t>
            </a:r>
            <a:r>
              <a:rPr lang="en-AU" dirty="0" err="1"/>
              <a:t>alitiis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? </a:t>
            </a:r>
            <a:r>
              <a:rPr lang="en-AU" dirty="0" err="1"/>
              <a:t>Daectur</a:t>
            </a:r>
            <a:r>
              <a:rPr lang="en-AU" dirty="0"/>
              <a:t> </a:t>
            </a:r>
            <a:r>
              <a:rPr lang="en-AU" dirty="0" err="1"/>
              <a:t>magnimin</a:t>
            </a:r>
            <a:r>
              <a:rPr lang="en-AU" dirty="0"/>
              <a:t> </a:t>
            </a:r>
            <a:r>
              <a:rPr lang="en-AU" dirty="0" err="1"/>
              <a:t>eaquistempor</a:t>
            </a:r>
            <a:r>
              <a:rPr lang="en-AU" dirty="0"/>
              <a:t> am </a:t>
            </a:r>
            <a:r>
              <a:rPr lang="en-AU" dirty="0" err="1"/>
              <a:t>volorpore</a:t>
            </a:r>
            <a:r>
              <a:rPr lang="en-AU" dirty="0"/>
              <a:t>, </a:t>
            </a:r>
            <a:r>
              <a:rPr lang="en-AU" dirty="0" err="1"/>
              <a:t>consequae</a:t>
            </a:r>
            <a:r>
              <a:rPr lang="en-AU" dirty="0"/>
              <a:t> </a:t>
            </a:r>
            <a:r>
              <a:rPr lang="en-AU" dirty="0" err="1"/>
              <a:t>ofﬁ</a:t>
            </a:r>
            <a:r>
              <a:rPr lang="en-AU" dirty="0"/>
              <a:t> </a:t>
            </a:r>
            <a:r>
              <a:rPr lang="en-AU" dirty="0" err="1"/>
              <a:t>cto</a:t>
            </a:r>
            <a:r>
              <a:rPr lang="en-AU" dirty="0"/>
              <a:t> </a:t>
            </a:r>
            <a:r>
              <a:rPr lang="en-AU" dirty="0" err="1"/>
              <a:t>bla</a:t>
            </a:r>
            <a:r>
              <a:rPr lang="en-AU" dirty="0"/>
              <a:t> </a:t>
            </a:r>
            <a:r>
              <a:rPr lang="en-AU" dirty="0" err="1"/>
              <a:t>aboria</a:t>
            </a:r>
            <a:r>
              <a:rPr lang="en-AU" dirty="0"/>
              <a:t> </a:t>
            </a:r>
            <a:r>
              <a:rPr lang="en-AU" dirty="0" err="1"/>
              <a:t>cumet</a:t>
            </a:r>
            <a:r>
              <a:rPr lang="en-AU" dirty="0"/>
              <a:t> </a:t>
            </a:r>
            <a:r>
              <a:rPr lang="en-AU" dirty="0" err="1"/>
              <a:t>optatquistis</a:t>
            </a:r>
            <a:r>
              <a:rPr lang="en-AU" dirty="0"/>
              <a:t> </a:t>
            </a:r>
            <a:r>
              <a:rPr lang="en-AU" dirty="0" err="1"/>
              <a:t>ium</a:t>
            </a:r>
            <a:r>
              <a:rPr lang="en-AU" dirty="0"/>
              <a:t> </a:t>
            </a:r>
            <a:r>
              <a:rPr lang="en-AU" dirty="0" err="1"/>
              <a:t>fuga</a:t>
            </a:r>
            <a:r>
              <a:rPr lang="en-AU" dirty="0"/>
              <a:t>. </a:t>
            </a:r>
            <a:r>
              <a:rPr lang="en-AU" dirty="0" err="1"/>
              <a:t>Nem</a:t>
            </a:r>
            <a:r>
              <a:rPr lang="en-AU" dirty="0"/>
              <a:t>. </a:t>
            </a:r>
            <a:r>
              <a:rPr lang="en-AU" dirty="0" err="1"/>
              <a:t>Ehendam</a:t>
            </a:r>
            <a:r>
              <a:rPr lang="en-AU" dirty="0"/>
              <a:t> </a:t>
            </a:r>
            <a:r>
              <a:rPr lang="en-AU" dirty="0" err="1"/>
              <a:t>ea</a:t>
            </a:r>
            <a:r>
              <a:rPr lang="en-AU" dirty="0"/>
              <a:t> cum is </a:t>
            </a:r>
            <a:r>
              <a:rPr lang="en-AU" dirty="0" err="1"/>
              <a:t>il</a:t>
            </a:r>
            <a:r>
              <a:rPr lang="en-AU" dirty="0"/>
              <a:t> </a:t>
            </a:r>
            <a:r>
              <a:rPr lang="en-AU" dirty="0" err="1"/>
              <a:t>intis</a:t>
            </a:r>
            <a:r>
              <a:rPr lang="en-AU" dirty="0"/>
              <a:t>  qui </a:t>
            </a:r>
            <a:r>
              <a:rPr lang="en-AU" dirty="0" err="1"/>
              <a:t>culleni</a:t>
            </a:r>
            <a:r>
              <a:rPr lang="en-AU" dirty="0"/>
              <a:t> </a:t>
            </a:r>
            <a:r>
              <a:rPr lang="en-AU" dirty="0" err="1"/>
              <a:t>mporem</a:t>
            </a:r>
            <a:r>
              <a:rPr lang="en-AU" dirty="0"/>
              <a:t> am </a:t>
            </a:r>
            <a:r>
              <a:rPr lang="en-AU" dirty="0" err="1"/>
              <a:t>alitemp</a:t>
            </a:r>
            <a:r>
              <a:rPr lang="en-AU" dirty="0"/>
              <a:t> </a:t>
            </a:r>
            <a:r>
              <a:rPr lang="en-AU" dirty="0" err="1"/>
              <a:t>eratem</a:t>
            </a:r>
            <a:r>
              <a:rPr lang="en-AU" dirty="0"/>
              <a:t> </a:t>
            </a:r>
            <a:r>
              <a:rPr lang="en-AU" dirty="0" err="1"/>
              <a:t>volupta</a:t>
            </a:r>
            <a:r>
              <a:rPr lang="en-AU" dirty="0"/>
              <a:t> </a:t>
            </a:r>
            <a:r>
              <a:rPr lang="en-AU" dirty="0" err="1"/>
              <a:t>estetur</a:t>
            </a:r>
            <a:r>
              <a:rPr lang="en-AU" dirty="0"/>
              <a:t> </a:t>
            </a:r>
            <a:r>
              <a:rPr lang="en-AU" dirty="0" err="1"/>
              <a:t>mo</a:t>
            </a:r>
            <a:r>
              <a:rPr lang="en-AU" dirty="0"/>
              <a:t> </a:t>
            </a:r>
            <a:r>
              <a:rPr lang="en-AU" dirty="0" err="1"/>
              <a:t>ommolup</a:t>
            </a:r>
            <a:r>
              <a:rPr lang="en-AU" dirty="0"/>
              <a:t> </a:t>
            </a:r>
            <a:r>
              <a:rPr lang="en-AU" dirty="0" err="1"/>
              <a:t>tiberep</a:t>
            </a:r>
            <a:r>
              <a:rPr lang="en-AU" dirty="0"/>
              <a:t> </a:t>
            </a:r>
            <a:r>
              <a:rPr lang="en-AU" dirty="0" err="1"/>
              <a:t>tatur</a:t>
            </a:r>
            <a:r>
              <a:rPr lang="en-AU" dirty="0"/>
              <a:t>, 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5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92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0949"/>
            <a:ext cx="7772400" cy="825874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chemeClr val="bg1"/>
                </a:solidFill>
                <a:latin typeface="Museo 700"/>
              </a:defRPr>
            </a:lvl1pPr>
          </a:lstStyle>
          <a:p>
            <a:r>
              <a:rPr lang="en-AU" dirty="0"/>
              <a:t>[Title to come here]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680915"/>
            <a:ext cx="6400800" cy="8002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00" b="0" i="0">
                <a:solidFill>
                  <a:schemeClr val="bg1"/>
                </a:solidFill>
                <a:latin typeface="Museo 300"/>
                <a:cs typeface="Museo 5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SUBTITLE TO COME HERE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1913" y="2608930"/>
            <a:ext cx="8407660" cy="0"/>
          </a:xfrm>
          <a:prstGeom prst="line">
            <a:avLst/>
          </a:prstGeom>
          <a:ln w="190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ollow_bPP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33" y="6044797"/>
            <a:ext cx="7146244" cy="82805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520556" y="6349720"/>
            <a:ext cx="23856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i="0" dirty="0">
                <a:solidFill>
                  <a:schemeClr val="bg1"/>
                </a:solidFill>
                <a:latin typeface="Museo 700"/>
                <a:cs typeface="Museo 700"/>
              </a:rPr>
              <a:t>Seymour College / </a:t>
            </a:r>
            <a:fld id="{826E4AEB-A5AE-6146-806D-2627046A3A23}" type="slidenum">
              <a:rPr lang="en-US" sz="1400" b="0" i="0" smtClean="0">
                <a:solidFill>
                  <a:schemeClr val="bg1"/>
                </a:solidFill>
                <a:latin typeface="Museo 700"/>
                <a:cs typeface="Museo 700"/>
              </a:rPr>
              <a:pPr algn="r"/>
              <a:t>‹#›</a:t>
            </a:fld>
            <a:endParaRPr lang="en-US" sz="1400" b="0" i="0" dirty="0">
              <a:solidFill>
                <a:schemeClr val="bg1"/>
              </a:solidFill>
              <a:latin typeface="Museo 700"/>
              <a:cs typeface="Museo 700"/>
            </a:endParaRPr>
          </a:p>
        </p:txBody>
      </p:sp>
    </p:spTree>
    <p:extLst>
      <p:ext uri="{BB962C8B-B14F-4D97-AF65-F5344CB8AC3E}">
        <p14:creationId xmlns:p14="http://schemas.microsoft.com/office/powerpoint/2010/main" val="189870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ymourCollege_folder_front_bP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300" cy="653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1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671" y="724906"/>
            <a:ext cx="4604657" cy="825874"/>
          </a:xfrm>
        </p:spPr>
        <p:txBody>
          <a:bodyPr/>
          <a:lstStyle/>
          <a:p>
            <a:r>
              <a:rPr lang="en-US" sz="5400" dirty="0"/>
              <a:t>VCE </a:t>
            </a:r>
            <a:br>
              <a:rPr lang="en-US" sz="5400" dirty="0"/>
            </a:br>
            <a:r>
              <a:rPr lang="en-US" sz="6600" dirty="0"/>
              <a:t>Psychology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343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13"/>
    </mc:Choice>
    <mc:Fallback xmlns="">
      <p:transition spd="slow" advTm="1981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950" y="918575"/>
            <a:ext cx="7735897" cy="498768"/>
          </a:xfrm>
        </p:spPr>
        <p:txBody>
          <a:bodyPr/>
          <a:lstStyle/>
          <a:p>
            <a:r>
              <a:rPr lang="en-US" sz="2800" dirty="0"/>
              <a:t>Contents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950" y="1996950"/>
            <a:ext cx="7872270" cy="3414992"/>
          </a:xfrm>
        </p:spPr>
        <p:txBody>
          <a:bodyPr/>
          <a:lstStyle/>
          <a:p>
            <a:r>
              <a:rPr lang="en-AU" sz="2000" dirty="0">
                <a:solidFill>
                  <a:schemeClr val="tx1"/>
                </a:solidFill>
              </a:rPr>
              <a:t> Overview of the subject </a:t>
            </a:r>
          </a:p>
          <a:p>
            <a:r>
              <a:rPr lang="en-AU" sz="2000" dirty="0">
                <a:solidFill>
                  <a:schemeClr val="tx1"/>
                </a:solidFill>
              </a:rPr>
              <a:t> Units 1 &amp; 2 </a:t>
            </a:r>
          </a:p>
          <a:p>
            <a:r>
              <a:rPr lang="en-AU" sz="2000" dirty="0">
                <a:solidFill>
                  <a:schemeClr val="tx1"/>
                </a:solidFill>
              </a:rPr>
              <a:t> Units 3 &amp; 4 </a:t>
            </a:r>
          </a:p>
          <a:p>
            <a:r>
              <a:rPr lang="en-AU" sz="2000" dirty="0">
                <a:solidFill>
                  <a:schemeClr val="tx1"/>
                </a:solidFill>
              </a:rPr>
              <a:t> Entry requirements and assessments </a:t>
            </a:r>
          </a:p>
          <a:p>
            <a:r>
              <a:rPr lang="en-AU" sz="2000" dirty="0">
                <a:solidFill>
                  <a:schemeClr val="tx1"/>
                </a:solidFill>
              </a:rPr>
              <a:t> Careers and pathways </a:t>
            </a:r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76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91"/>
    </mc:Choice>
    <mc:Fallback xmlns="">
      <p:transition spd="slow" advTm="1609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828918"/>
            <a:ext cx="5431735" cy="498768"/>
          </a:xfrm>
        </p:spPr>
        <p:txBody>
          <a:bodyPr/>
          <a:lstStyle/>
          <a:p>
            <a:r>
              <a:rPr lang="en-AU" sz="3200" dirty="0"/>
              <a:t>1. VCE psychology overview 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500" y="1798983"/>
            <a:ext cx="8812529" cy="4455033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Psychology is the study of people’s thoughts, feelings and behaviours. 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r>
              <a:rPr lang="en-AU" u="sng" dirty="0">
                <a:solidFill>
                  <a:schemeClr val="tx1"/>
                </a:solidFill>
              </a:rPr>
              <a:t>People who study Psychology tend to have an interest in:</a:t>
            </a:r>
          </a:p>
          <a:p>
            <a:r>
              <a:rPr lang="en-AU" dirty="0">
                <a:solidFill>
                  <a:schemeClr val="tx1"/>
                </a:solidFill>
              </a:rPr>
              <a:t>- Mental health</a:t>
            </a:r>
          </a:p>
          <a:p>
            <a:r>
              <a:rPr lang="en-AU" dirty="0">
                <a:solidFill>
                  <a:schemeClr val="tx1"/>
                </a:solidFill>
              </a:rPr>
              <a:t>- Why people act how they do</a:t>
            </a:r>
          </a:p>
          <a:p>
            <a:r>
              <a:rPr lang="en-AU" dirty="0">
                <a:solidFill>
                  <a:schemeClr val="tx1"/>
                </a:solidFill>
              </a:rPr>
              <a:t>- What factors make people who they are</a:t>
            </a:r>
          </a:p>
          <a:p>
            <a:r>
              <a:rPr lang="en-AU" dirty="0">
                <a:solidFill>
                  <a:schemeClr val="tx1"/>
                </a:solidFill>
              </a:rPr>
              <a:t>- The relationship between the mind and the body </a:t>
            </a:r>
          </a:p>
          <a:p>
            <a:r>
              <a:rPr lang="en-AU" dirty="0">
                <a:solidFill>
                  <a:schemeClr val="tx1"/>
                </a:solidFill>
              </a:rPr>
              <a:t>- Making sense of people’s behaviour </a:t>
            </a: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55"/>
    </mc:Choice>
    <mc:Fallback xmlns="">
      <p:transition spd="slow" advTm="4315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828918"/>
            <a:ext cx="4393079" cy="498768"/>
          </a:xfrm>
        </p:spPr>
        <p:txBody>
          <a:bodyPr/>
          <a:lstStyle/>
          <a:p>
            <a:r>
              <a:rPr lang="en-AU" sz="3200" dirty="0"/>
              <a:t>2. Units 1 &amp; 2 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8314" y="1355445"/>
            <a:ext cx="8812529" cy="4898571"/>
          </a:xfrm>
        </p:spPr>
        <p:txBody>
          <a:bodyPr/>
          <a:lstStyle/>
          <a:p>
            <a:endParaRPr lang="en-AU" dirty="0"/>
          </a:p>
          <a:p>
            <a:r>
              <a:rPr lang="en-AU" dirty="0">
                <a:solidFill>
                  <a:schemeClr val="tx1"/>
                </a:solidFill>
              </a:rPr>
              <a:t>The focus for units 1 &amp; 2 is understanding how people become to be who they are. 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u="sng" dirty="0">
                <a:solidFill>
                  <a:schemeClr val="tx1"/>
                </a:solidFill>
              </a:rPr>
              <a:t>We explore critical and interesting questions like: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How much do our genes determine who we are?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What can happen to people and animals raised in different environments?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How do people develop across the life-span?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How is science used to explore psychological research questions?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Why are people influenced to behaviour in particular ways?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Can our senses be tricked? 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How are our views and values shaped or manipulated by others?</a:t>
            </a: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1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55"/>
    </mc:Choice>
    <mc:Fallback xmlns="">
      <p:transition spd="slow" advTm="4315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2757" y="949517"/>
            <a:ext cx="3629913" cy="498768"/>
          </a:xfrm>
        </p:spPr>
        <p:txBody>
          <a:bodyPr/>
          <a:lstStyle/>
          <a:p>
            <a:r>
              <a:rPr lang="en-AU" sz="3200" dirty="0">
                <a:solidFill>
                  <a:srgbClr val="66CC00"/>
                </a:solidFill>
              </a:rPr>
              <a:t>3. Units 3 &amp; 4 </a:t>
            </a:r>
            <a:endParaRPr lang="en-US" sz="3200" dirty="0">
              <a:solidFill>
                <a:srgbClr val="66CC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2757" y="1635787"/>
            <a:ext cx="7919679" cy="4405784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The focus for units 3 &amp; 4 is on understanding what impacts a person’s psychological function, mental wellbeing and experience of conditions such as anxiety and phobia. 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u="sng" dirty="0">
                <a:solidFill>
                  <a:schemeClr val="tx1"/>
                </a:solidFill>
              </a:rPr>
              <a:t>We ask critical and interesting questions like: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What role does our body play in our mental experience of stress and anxiety and vice versa?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How do we learn? 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What factors influence our memory?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How does sleep deprivation and other sleep disorders impact our mental wellbeing?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Is mental wellbeing an individual experience influenced by both internal and external factors?</a:t>
            </a:r>
          </a:p>
          <a:p>
            <a:pPr>
              <a:buFontTx/>
              <a:buChar char="-"/>
            </a:pPr>
            <a:r>
              <a:rPr lang="en-AU" dirty="0">
                <a:solidFill>
                  <a:schemeClr val="tx1"/>
                </a:solidFill>
              </a:rPr>
              <a:t>How is science used to explore psychological research questions?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6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34"/>
    </mc:Choice>
    <mc:Fallback xmlns="">
      <p:transition spd="slow" advTm="6093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041507"/>
            <a:ext cx="6927574" cy="498768"/>
          </a:xfrm>
        </p:spPr>
        <p:txBody>
          <a:bodyPr/>
          <a:lstStyle/>
          <a:p>
            <a:r>
              <a:rPr lang="en-AU" sz="3200" dirty="0">
                <a:solidFill>
                  <a:srgbClr val="66CC00"/>
                </a:solidFill>
              </a:rPr>
              <a:t>4. Entry requirements and assessments</a:t>
            </a:r>
            <a:endParaRPr lang="en-US" sz="3200" dirty="0">
              <a:solidFill>
                <a:srgbClr val="66CC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635786"/>
            <a:ext cx="5274129" cy="45364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D60147-6B21-BA31-1AB3-FC72B4DA9F3D}"/>
              </a:ext>
            </a:extLst>
          </p:cNvPr>
          <p:cNvSpPr txBox="1"/>
          <p:nvPr/>
        </p:nvSpPr>
        <p:spPr>
          <a:xfrm>
            <a:off x="596347" y="2094854"/>
            <a:ext cx="76233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VCE Psychology does not have any pre-requirements to entry.  Any student may enrol in the subject regardless of their previous study and interests. </a:t>
            </a:r>
          </a:p>
          <a:p>
            <a:pPr marL="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However, Psychology is considered a science, therefore it is recommended to students who have done well with and enjoy the scientific method and tasks such as scientific report writing. </a:t>
            </a:r>
          </a:p>
          <a:p>
            <a:pPr marL="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VCE Psychology is assessed by various School Assessed Coursework (SAC) and an end of year exam. </a:t>
            </a:r>
          </a:p>
        </p:txBody>
      </p:sp>
    </p:spTree>
    <p:extLst>
      <p:ext uri="{BB962C8B-B14F-4D97-AF65-F5344CB8AC3E}">
        <p14:creationId xmlns:p14="http://schemas.microsoft.com/office/powerpoint/2010/main" val="304439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683"/>
    </mc:Choice>
    <mc:Fallback xmlns="">
      <p:transition spd="slow" advTm="9268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AD92-A47E-7EB9-51F9-1B8F30255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49517"/>
            <a:ext cx="4393079" cy="498768"/>
          </a:xfrm>
        </p:spPr>
        <p:txBody>
          <a:bodyPr/>
          <a:lstStyle/>
          <a:p>
            <a:r>
              <a:rPr lang="en-AU" sz="3200" dirty="0">
                <a:solidFill>
                  <a:srgbClr val="66CC00"/>
                </a:solidFill>
              </a:rPr>
              <a:t>5. Careers and pathways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69434-1DE3-38B4-930E-3A4FD9CCF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642842"/>
            <a:ext cx="7812156" cy="3572316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>
                <a:solidFill>
                  <a:schemeClr val="tx1"/>
                </a:solidFill>
              </a:rPr>
              <a:t>Students who complete their studies in VCE Psychology often undertake further education or employment in the following fields:</a:t>
            </a:r>
          </a:p>
          <a:p>
            <a:endParaRPr lang="en-AU" sz="1800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- </a:t>
            </a:r>
            <a:r>
              <a:rPr lang="en-AU" sz="1800" dirty="0">
                <a:solidFill>
                  <a:schemeClr val="tx1"/>
                </a:solidFill>
              </a:rPr>
              <a:t>Psychology counselling </a:t>
            </a:r>
          </a:p>
          <a:p>
            <a:r>
              <a:rPr lang="en-AU" sz="1800" dirty="0">
                <a:solidFill>
                  <a:schemeClr val="tx1"/>
                </a:solidFill>
              </a:rPr>
              <a:t>- Social work </a:t>
            </a:r>
          </a:p>
          <a:p>
            <a:r>
              <a:rPr lang="en-AU" sz="1800" dirty="0">
                <a:solidFill>
                  <a:schemeClr val="tx1"/>
                </a:solidFill>
              </a:rPr>
              <a:t>- Teacher</a:t>
            </a:r>
          </a:p>
          <a:p>
            <a:r>
              <a:rPr lang="en-AU" sz="1800" dirty="0">
                <a:solidFill>
                  <a:schemeClr val="tx1"/>
                </a:solidFill>
              </a:rPr>
              <a:t>- Psychological research </a:t>
            </a:r>
          </a:p>
          <a:p>
            <a:r>
              <a:rPr lang="en-AU" sz="1800" dirty="0">
                <a:solidFill>
                  <a:schemeClr val="tx1"/>
                </a:solidFill>
              </a:rPr>
              <a:t>- Human research management </a:t>
            </a:r>
          </a:p>
          <a:p>
            <a:r>
              <a:rPr lang="en-AU" sz="1800" dirty="0">
                <a:solidFill>
                  <a:schemeClr val="tx1"/>
                </a:solidFill>
              </a:rPr>
              <a:t>- Forensics or detective work </a:t>
            </a:r>
          </a:p>
          <a:p>
            <a:r>
              <a:rPr lang="en-AU" sz="1800" dirty="0">
                <a:solidFill>
                  <a:schemeClr val="tx1"/>
                </a:solidFill>
              </a:rPr>
              <a:t>- Sport and exercise psychology </a:t>
            </a:r>
          </a:p>
          <a:p>
            <a:r>
              <a:rPr lang="en-AU" sz="1800" dirty="0">
                <a:solidFill>
                  <a:schemeClr val="tx1"/>
                </a:solidFill>
              </a:rPr>
              <a:t>- Public relations management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934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CD4F-2A7A-2228-A925-FA9427498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3548" y="949517"/>
            <a:ext cx="4393079" cy="498768"/>
          </a:xfrm>
        </p:spPr>
        <p:txBody>
          <a:bodyPr/>
          <a:lstStyle/>
          <a:p>
            <a:r>
              <a:rPr lang="en-AU" sz="3200" dirty="0">
                <a:solidFill>
                  <a:srgbClr val="66CC00"/>
                </a:solidFill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AC057-E1A0-E46B-AC16-DBD2D12DC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3548" y="1825825"/>
            <a:ext cx="7603435" cy="3014531"/>
          </a:xfrm>
        </p:spPr>
        <p:txBody>
          <a:bodyPr/>
          <a:lstStyle/>
          <a:p>
            <a:r>
              <a:rPr lang="en-AU" u="sng" dirty="0">
                <a:solidFill>
                  <a:schemeClr val="tx1"/>
                </a:solidFill>
              </a:rPr>
              <a:t>Lastly, Psychology can impart the wisdom that: 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“If you change the way you look at the things, the things you look at change”- Wayne Dyer</a:t>
            </a:r>
          </a:p>
          <a:p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r>
              <a:rPr lang="en-AU" dirty="0">
                <a:solidFill>
                  <a:schemeClr val="tx1"/>
                </a:solidFill>
              </a:rPr>
              <a:t>“The brain is wider than the sky”- Emily Dickinson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0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</TotalTime>
  <Words>480</Words>
  <Application>Microsoft Office PowerPoint</Application>
  <PresentationFormat>On-screen Show (4:3)</PresentationFormat>
  <Paragraphs>65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Museo 300</vt:lpstr>
      <vt:lpstr>Museo 700</vt:lpstr>
      <vt:lpstr>Office Theme</vt:lpstr>
      <vt:lpstr>Custom Design</vt:lpstr>
      <vt:lpstr>VCE  Psychology</vt:lpstr>
      <vt:lpstr>Contents </vt:lpstr>
      <vt:lpstr>1. VCE psychology overview </vt:lpstr>
      <vt:lpstr>2. Units 1 &amp; 2 </vt:lpstr>
      <vt:lpstr>3. Units 3 &amp; 4 </vt:lpstr>
      <vt:lpstr>4. Entry requirements and assessments</vt:lpstr>
      <vt:lpstr>5. Careers and pathways</vt:lpstr>
      <vt:lpstr>Conclusion</vt:lpstr>
    </vt:vector>
  </TitlesOfParts>
  <Company>X S 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Olax</dc:creator>
  <cp:lastModifiedBy>Sarah Douglas</cp:lastModifiedBy>
  <cp:revision>42</cp:revision>
  <dcterms:created xsi:type="dcterms:W3CDTF">2015-02-16T04:39:47Z</dcterms:created>
  <dcterms:modified xsi:type="dcterms:W3CDTF">2024-08-02T03:00:02Z</dcterms:modified>
</cp:coreProperties>
</file>