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91" r:id="rId2"/>
    <p:sldId id="293" r:id="rId3"/>
    <p:sldId id="258" r:id="rId4"/>
    <p:sldId id="259" r:id="rId5"/>
    <p:sldId id="292" r:id="rId6"/>
    <p:sldId id="260" r:id="rId7"/>
    <p:sldId id="261" r:id="rId8"/>
    <p:sldId id="263" r:id="rId9"/>
    <p:sldId id="267" r:id="rId10"/>
    <p:sldId id="270" r:id="rId11"/>
    <p:sldId id="274"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C8C9E-C4F4-4DED-BDEE-7EBDA928F684}" type="datetimeFigureOut">
              <a:rPr lang="en-AU" smtClean="0"/>
              <a:t>31/07/2024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DBDF5-5392-46C4-8794-C5BE707E5E0B}" type="slidenum">
              <a:rPr lang="en-AU" smtClean="0"/>
              <a:t>‹#›</a:t>
            </a:fld>
            <a:endParaRPr lang="en-AU"/>
          </a:p>
        </p:txBody>
      </p:sp>
    </p:spTree>
    <p:extLst>
      <p:ext uri="{BB962C8B-B14F-4D97-AF65-F5344CB8AC3E}">
        <p14:creationId xmlns:p14="http://schemas.microsoft.com/office/powerpoint/2010/main" val="118430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C03F265-A7BF-4037-9BDB-EF16BB8A7D63}" type="slidenum">
              <a:rPr lang="en-AU" smtClean="0"/>
              <a:t>2</a:t>
            </a:fld>
            <a:endParaRPr lang="en-AU" dirty="0"/>
          </a:p>
        </p:txBody>
      </p:sp>
    </p:spTree>
    <p:extLst>
      <p:ext uri="{BB962C8B-B14F-4D97-AF65-F5344CB8AC3E}">
        <p14:creationId xmlns:p14="http://schemas.microsoft.com/office/powerpoint/2010/main" val="49167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B2BE13-7596-4AD5-A24D-3C552F8DBE24}" type="datetimeFigureOut">
              <a:rPr lang="en-AU" smtClean="0"/>
              <a:t>31/07/2024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22766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31/07/2024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84817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31/07/2024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094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31/07/2024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932595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31/07/2024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11327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31/07/2024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77278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2BE13-7596-4AD5-A24D-3C552F8DBE24}" type="datetimeFigureOut">
              <a:rPr lang="en-AU" smtClean="0"/>
              <a:t>31/07/2024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47786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2BE13-7596-4AD5-A24D-3C552F8DBE24}" type="datetimeFigureOut">
              <a:rPr lang="en-AU" smtClean="0"/>
              <a:t>31/07/2024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27353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2BE13-7596-4AD5-A24D-3C552F8DBE24}" type="datetimeFigureOut">
              <a:rPr lang="en-AU" smtClean="0"/>
              <a:t>31/07/2024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97622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31/07/2024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12137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B2BE13-7596-4AD5-A24D-3C552F8DBE24}" type="datetimeFigureOut">
              <a:rPr lang="en-AU" smtClean="0"/>
              <a:t>31/07/2024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60534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B2BE13-7596-4AD5-A24D-3C552F8DBE24}" type="datetimeFigureOut">
              <a:rPr lang="en-AU" smtClean="0"/>
              <a:t>31/07/2024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76476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2BE13-7596-4AD5-A24D-3C552F8DBE24}" type="datetimeFigureOut">
              <a:rPr lang="en-AU" smtClean="0"/>
              <a:t>31/07/2024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9434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2BE13-7596-4AD5-A24D-3C552F8DBE24}" type="datetimeFigureOut">
              <a:rPr lang="en-AU" smtClean="0"/>
              <a:t>31/07/2024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75980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B2BE13-7596-4AD5-A24D-3C552F8DBE24}" type="datetimeFigureOut">
              <a:rPr lang="en-AU" smtClean="0"/>
              <a:t>31/07/2024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82498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B2BE13-7596-4AD5-A24D-3C552F8DBE24}" type="datetimeFigureOut">
              <a:rPr lang="en-AU" smtClean="0"/>
              <a:t>31/07/2024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72319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B2BE13-7596-4AD5-A24D-3C552F8DBE24}" type="datetimeFigureOut">
              <a:rPr lang="en-AU" smtClean="0"/>
              <a:t>31/07/2024</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60E58A-8BE9-4DF3-A3B3-96734AD492C3}" type="slidenum">
              <a:rPr lang="en-AU" smtClean="0"/>
              <a:t>‹#›</a:t>
            </a:fld>
            <a:endParaRPr lang="en-AU"/>
          </a:p>
        </p:txBody>
      </p:sp>
    </p:spTree>
    <p:extLst>
      <p:ext uri="{BB962C8B-B14F-4D97-AF65-F5344CB8AC3E}">
        <p14:creationId xmlns:p14="http://schemas.microsoft.com/office/powerpoint/2010/main" val="916385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vtac.edu.au/CourseSearch/searchguide.htm" TargetMode="External"/><Relationship Id="rId7" Type="http://schemas.openxmlformats.org/officeDocument/2006/relationships/image" Target="../media/image2.png"/><Relationship Id="rId2" Type="http://schemas.openxmlformats.org/officeDocument/2006/relationships/hyperlink" Target="http://www.vtac.edu.au/" TargetMode="External"/><Relationship Id="rId1" Type="http://schemas.openxmlformats.org/officeDocument/2006/relationships/slideLayout" Target="../slideLayouts/slideLayout2.xml"/><Relationship Id="rId6" Type="http://schemas.openxmlformats.org/officeDocument/2006/relationships/hyperlink" Target="http://www.seymourcollege.vic.edu.au.html/" TargetMode="External"/><Relationship Id="rId5" Type="http://schemas.openxmlformats.org/officeDocument/2006/relationships/hyperlink" Target="http://www.vcaa.vic.edu.au/vce/index.html" TargetMode="External"/><Relationship Id="rId4" Type="http://schemas.openxmlformats.org/officeDocument/2006/relationships/hyperlink" Target="http://www.vcaa.vic.edu.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3030"/>
            <a:ext cx="12192000" cy="6907538"/>
          </a:xfrm>
          <a:prstGeom prst="rect">
            <a:avLst/>
          </a:prstGeom>
        </p:spPr>
      </p:pic>
      <p:sp>
        <p:nvSpPr>
          <p:cNvPr id="7" name="Rectangle 6"/>
          <p:cNvSpPr/>
          <p:nvPr/>
        </p:nvSpPr>
        <p:spPr>
          <a:xfrm>
            <a:off x="3716178" y="0"/>
            <a:ext cx="4759637" cy="1077218"/>
          </a:xfrm>
          <a:prstGeom prst="rect">
            <a:avLst/>
          </a:prstGeom>
        </p:spPr>
        <p:txBody>
          <a:bodyPr wrap="none">
            <a:spAutoFit/>
          </a:bodyPr>
          <a:lstStyle/>
          <a:p>
            <a:pPr lvl="0" algn="ctr" fontAlgn="auto">
              <a:spcAft>
                <a:spcPts val="0"/>
              </a:spcAft>
              <a:defRPr/>
            </a:pPr>
            <a:r>
              <a:rPr lang="en-AU" sz="3200" dirty="0"/>
              <a:t>Seymour College: Senior</a:t>
            </a:r>
            <a:br>
              <a:rPr lang="en-AU" sz="3200" dirty="0"/>
            </a:br>
            <a:r>
              <a:rPr lang="en-AU" sz="3200" dirty="0"/>
              <a:t>Information Session 2024</a:t>
            </a:r>
          </a:p>
        </p:txBody>
      </p:sp>
      <p:sp>
        <p:nvSpPr>
          <p:cNvPr id="8" name="Rectangle 7"/>
          <p:cNvSpPr/>
          <p:nvPr/>
        </p:nvSpPr>
        <p:spPr>
          <a:xfrm>
            <a:off x="3977471" y="6080230"/>
            <a:ext cx="4237057" cy="584775"/>
          </a:xfrm>
          <a:prstGeom prst="rect">
            <a:avLst/>
          </a:prstGeom>
        </p:spPr>
        <p:txBody>
          <a:bodyPr wrap="none">
            <a:spAutoFit/>
          </a:bodyPr>
          <a:lstStyle/>
          <a:p>
            <a:pPr lvl="0" algn="ctr" fontAlgn="auto">
              <a:spcAft>
                <a:spcPts val="0"/>
              </a:spcAft>
              <a:defRPr/>
            </a:pPr>
            <a:r>
              <a:rPr lang="en-AU" sz="3200" b="1" dirty="0">
                <a:solidFill>
                  <a:srgbClr val="00B050"/>
                </a:solidFill>
                <a:latin typeface="Bradley Hand ITC" panose="03070402050302030203" pitchFamily="66" charset="0"/>
              </a:rPr>
              <a:t>Respect – Inspire - Excel</a:t>
            </a:r>
          </a:p>
        </p:txBody>
      </p:sp>
      <p:sp>
        <p:nvSpPr>
          <p:cNvPr id="5" name="TextBox 4"/>
          <p:cNvSpPr txBox="1"/>
          <p:nvPr/>
        </p:nvSpPr>
        <p:spPr>
          <a:xfrm>
            <a:off x="307572" y="2302611"/>
            <a:ext cx="8589818" cy="369332"/>
          </a:xfrm>
          <a:prstGeom prst="rect">
            <a:avLst/>
          </a:prstGeom>
          <a:solidFill>
            <a:schemeClr val="tx1"/>
          </a:solidFill>
        </p:spPr>
        <p:txBody>
          <a:bodyPr wrap="square" rtlCol="0">
            <a:spAutoFit/>
          </a:bodyPr>
          <a:lstStyle/>
          <a:p>
            <a:r>
              <a:rPr lang="en-AU" dirty="0">
                <a:solidFill>
                  <a:srgbClr val="FFFF00"/>
                </a:solidFill>
              </a:rPr>
              <a:t>VCE Co-Ordinator – Sharon Hill </a:t>
            </a:r>
          </a:p>
        </p:txBody>
      </p:sp>
    </p:spTree>
    <p:extLst>
      <p:ext uri="{BB962C8B-B14F-4D97-AF65-F5344CB8AC3E}">
        <p14:creationId xmlns:p14="http://schemas.microsoft.com/office/powerpoint/2010/main" val="2818342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90330"/>
            <a:ext cx="10515600" cy="835233"/>
          </a:xfrm>
        </p:spPr>
        <p:txBody>
          <a:bodyPr/>
          <a:lstStyle/>
          <a:p>
            <a:r>
              <a:rPr lang="en-AU" b="1" dirty="0">
                <a:solidFill>
                  <a:schemeClr val="tx1"/>
                </a:solidFill>
                <a:latin typeface="Arial" panose="020B0604020202020204" pitchFamily="34" charset="0"/>
                <a:cs typeface="Arial" panose="020B0604020202020204" pitchFamily="34" charset="0"/>
              </a:rPr>
              <a:t>Tertiary Entrance 2027</a:t>
            </a:r>
          </a:p>
        </p:txBody>
      </p:sp>
      <p:sp>
        <p:nvSpPr>
          <p:cNvPr id="4" name="Content Placeholder 3"/>
          <p:cNvSpPr txBox="1">
            <a:spLocks noGrp="1"/>
          </p:cNvSpPr>
          <p:nvPr>
            <p:ph idx="1"/>
          </p:nvPr>
        </p:nvSpPr>
        <p:spPr>
          <a:xfrm>
            <a:off x="838199" y="1484242"/>
            <a:ext cx="10515600" cy="3923463"/>
          </a:xfrm>
          <a:prstGeom prst="rect">
            <a:avLst/>
          </a:prstGeom>
        </p:spPr>
        <p:txBody>
          <a:bodyPr>
            <a:normAutofit fontScale="925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AU" kern="0" dirty="0">
                <a:latin typeface="Arial" panose="020B0604020202020204" pitchFamily="34" charset="0"/>
                <a:cs typeface="Arial" panose="020B0604020202020204" pitchFamily="34" charset="0"/>
              </a:rPr>
              <a:t>Students beginning VCE in 2025 will begin tertiary studies in 2027. “A Guide For Year 10 Students” has already been published and links forwarded to students and families</a:t>
            </a:r>
          </a:p>
          <a:p>
            <a:endParaRPr lang="en-AU" kern="0" dirty="0">
              <a:latin typeface="Arial" panose="020B0604020202020204" pitchFamily="34" charset="0"/>
              <a:cs typeface="Arial" panose="020B0604020202020204" pitchFamily="34" charset="0"/>
            </a:endParaRPr>
          </a:p>
          <a:p>
            <a:pPr marL="0" indent="0">
              <a:buNone/>
            </a:pPr>
            <a:r>
              <a:rPr lang="en-AU" kern="0" dirty="0">
                <a:latin typeface="Arial" panose="020B0604020202020204" pitchFamily="34" charset="0"/>
                <a:cs typeface="Arial" panose="020B0604020202020204" pitchFamily="34" charset="0"/>
              </a:rPr>
              <a:t>This is available for download off the VTAC(Victorian Tertiary Admissions Centre) website     </a:t>
            </a:r>
          </a:p>
          <a:p>
            <a:pPr marL="0" indent="0">
              <a:buNone/>
            </a:pPr>
            <a:endParaRPr lang="en-AU" sz="1600" kern="0" dirty="0">
              <a:solidFill>
                <a:schemeClr val="accent2"/>
              </a:solidFill>
            </a:endParaRPr>
          </a:p>
          <a:p>
            <a:pPr>
              <a:buFontTx/>
              <a:buNone/>
            </a:pPr>
            <a:endParaRPr lang="en-AU" kern="0" dirty="0"/>
          </a:p>
          <a:p>
            <a:pPr>
              <a:lnSpc>
                <a:spcPct val="90000"/>
              </a:lnSpc>
              <a:buFontTx/>
              <a:buNone/>
            </a:pPr>
            <a:r>
              <a:rPr lang="en-AU" kern="0" dirty="0"/>
              <a:t>                    </a:t>
            </a:r>
          </a:p>
          <a:p>
            <a:pPr>
              <a:lnSpc>
                <a:spcPct val="90000"/>
              </a:lnSpc>
              <a:buFontTx/>
              <a:buNone/>
            </a:pPr>
            <a:endParaRPr lang="en-AU" kern="0" dirty="0"/>
          </a:p>
          <a:p>
            <a:pPr>
              <a:lnSpc>
                <a:spcPct val="90000"/>
              </a:lnSpc>
              <a:buFontTx/>
              <a:buNone/>
            </a:pPr>
            <a:endParaRPr lang="en-AU" kern="0" dirty="0">
              <a:solidFill>
                <a:srgbClr val="C00000"/>
              </a:solidFill>
            </a:endParaRPr>
          </a:p>
        </p:txBody>
      </p:sp>
      <p:pic>
        <p:nvPicPr>
          <p:cNvPr id="5" name="Picture 4"/>
          <p:cNvPicPr>
            <a:picLocks noChangeAspect="1"/>
          </p:cNvPicPr>
          <p:nvPr/>
        </p:nvPicPr>
        <p:blipFill>
          <a:blip r:embed="rId2"/>
          <a:stretch>
            <a:fillRect/>
          </a:stretch>
        </p:blipFill>
        <p:spPr>
          <a:xfrm>
            <a:off x="5120640" y="6111125"/>
            <a:ext cx="1688123" cy="634334"/>
          </a:xfrm>
          <a:prstGeom prst="rect">
            <a:avLst/>
          </a:prstGeom>
        </p:spPr>
      </p:pic>
    </p:spTree>
    <p:extLst>
      <p:ext uri="{BB962C8B-B14F-4D97-AF65-F5344CB8AC3E}">
        <p14:creationId xmlns:p14="http://schemas.microsoft.com/office/powerpoint/2010/main" val="209092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903" y="463826"/>
            <a:ext cx="10412896" cy="861739"/>
          </a:xfrm>
        </p:spPr>
        <p:txBody>
          <a:bodyPr/>
          <a:lstStyle/>
          <a:p>
            <a:r>
              <a:rPr lang="en-AU" b="1" dirty="0">
                <a:solidFill>
                  <a:schemeClr val="tx1"/>
                </a:solidFill>
                <a:latin typeface="Arial" panose="020B0604020202020204" pitchFamily="34" charset="0"/>
                <a:cs typeface="Arial" panose="020B0604020202020204" pitchFamily="34" charset="0"/>
              </a:rPr>
              <a:t>Timeline</a:t>
            </a:r>
          </a:p>
        </p:txBody>
      </p:sp>
      <p:sp>
        <p:nvSpPr>
          <p:cNvPr id="4" name="Content Placeholder 3"/>
          <p:cNvSpPr txBox="1">
            <a:spLocks noGrp="1"/>
          </p:cNvSpPr>
          <p:nvPr>
            <p:ph idx="1"/>
          </p:nvPr>
        </p:nvSpPr>
        <p:spPr>
          <a:xfrm>
            <a:off x="940903" y="861391"/>
            <a:ext cx="9745443" cy="4147931"/>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90000"/>
              </a:lnSpc>
              <a:buFont typeface="Arial" charset="0"/>
              <a:buChar char="•"/>
            </a:pPr>
            <a:endParaRPr lang="en-AU" kern="0" dirty="0"/>
          </a:p>
          <a:p>
            <a:pPr marL="0" indent="0">
              <a:lnSpc>
                <a:spcPct val="90000"/>
              </a:lnSpc>
              <a:buNone/>
            </a:pPr>
            <a:r>
              <a:rPr lang="en-AU" kern="0" dirty="0">
                <a:latin typeface="Arial" panose="020B0604020202020204" pitchFamily="34" charset="0"/>
                <a:cs typeface="Arial" panose="020B0604020202020204" pitchFamily="34" charset="0"/>
              </a:rPr>
              <a:t>Students will begin choosing their pathways over the next weeks in conjunction with their careers advisors Ms Wilmot and Mrs Fisher, the VCE Co-ordinator, Ms. Hill, Ms. McLarty and Mr. Stute, the year </a:t>
            </a:r>
            <a:r>
              <a:rPr lang="en-AU" kern="0">
                <a:latin typeface="Arial" panose="020B0604020202020204" pitchFamily="34" charset="0"/>
                <a:cs typeface="Arial" panose="020B0604020202020204" pitchFamily="34" charset="0"/>
              </a:rPr>
              <a:t>10 Co-Ordinators </a:t>
            </a:r>
            <a:r>
              <a:rPr lang="en-AU" kern="0" dirty="0">
                <a:latin typeface="Arial" panose="020B0604020202020204" pitchFamily="34" charset="0"/>
                <a:cs typeface="Arial" panose="020B0604020202020204" pitchFamily="34" charset="0"/>
              </a:rPr>
              <a:t>and Mr. Rimes, Assistant Principal </a:t>
            </a:r>
            <a:endParaRPr lang="en-AU" kern="0" dirty="0"/>
          </a:p>
          <a:p>
            <a:pPr>
              <a:lnSpc>
                <a:spcPct val="90000"/>
              </a:lnSpc>
              <a:buFontTx/>
              <a:buNone/>
            </a:pPr>
            <a:endParaRPr lang="en-AU" kern="0" dirty="0">
              <a:solidFill>
                <a:srgbClr val="C00000"/>
              </a:solidFill>
            </a:endParaRPr>
          </a:p>
        </p:txBody>
      </p:sp>
      <p:pic>
        <p:nvPicPr>
          <p:cNvPr id="5" name="Picture 4"/>
          <p:cNvPicPr>
            <a:picLocks noChangeAspect="1"/>
          </p:cNvPicPr>
          <p:nvPr/>
        </p:nvPicPr>
        <p:blipFill>
          <a:blip r:embed="rId2"/>
          <a:stretch>
            <a:fillRect/>
          </a:stretch>
        </p:blipFill>
        <p:spPr>
          <a:xfrm>
            <a:off x="5036888" y="6018118"/>
            <a:ext cx="1553471" cy="634334"/>
          </a:xfrm>
          <a:prstGeom prst="rect">
            <a:avLst/>
          </a:prstGeom>
        </p:spPr>
      </p:pic>
    </p:spTree>
    <p:extLst>
      <p:ext uri="{BB962C8B-B14F-4D97-AF65-F5344CB8AC3E}">
        <p14:creationId xmlns:p14="http://schemas.microsoft.com/office/powerpoint/2010/main" val="1297230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Places to go for information</a:t>
            </a:r>
          </a:p>
        </p:txBody>
      </p:sp>
      <p:sp>
        <p:nvSpPr>
          <p:cNvPr id="4" name="Content Placeholder 2"/>
          <p:cNvSpPr txBox="1">
            <a:spLocks noGrp="1"/>
          </p:cNvSpPr>
          <p:nvPr>
            <p:ph idx="1"/>
          </p:nvPr>
        </p:nvSpPr>
        <p:spPr>
          <a:xfrm>
            <a:off x="677334" y="1616765"/>
            <a:ext cx="8596668" cy="4424597"/>
          </a:xfrm>
          <a:prstGeom prst="rect">
            <a:avLst/>
          </a:prstGeom>
        </p:spPr>
        <p:txBody>
          <a:bodyPr>
            <a:normAutofit fontScale="925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r>
              <a:rPr lang="en-AU" sz="2400" kern="0" dirty="0">
                <a:latin typeface="Arial" panose="020B0604020202020204" pitchFamily="34" charset="0"/>
                <a:cs typeface="Arial" panose="020B0604020202020204" pitchFamily="34" charset="0"/>
              </a:rPr>
              <a:t>VICTORIAN TERTIARY ADMISSIONS CENTRE</a:t>
            </a:r>
          </a:p>
          <a:p>
            <a:pPr marL="0" indent="0">
              <a:buNone/>
            </a:pPr>
            <a:r>
              <a:rPr lang="en-AU" sz="2400" kern="0" dirty="0">
                <a:latin typeface="Arial" panose="020B0604020202020204" pitchFamily="34" charset="0"/>
                <a:cs typeface="Arial" panose="020B0604020202020204" pitchFamily="34" charset="0"/>
                <a:hlinkClick r:id="rId2"/>
              </a:rPr>
              <a:t>http://www.vtac.edu.au/</a:t>
            </a:r>
            <a:endParaRPr lang="en-AU" sz="2400" kern="0" dirty="0">
              <a:latin typeface="Arial" panose="020B0604020202020204" pitchFamily="34" charset="0"/>
              <a:cs typeface="Arial" panose="020B0604020202020204" pitchFamily="34" charset="0"/>
            </a:endParaRPr>
          </a:p>
          <a:p>
            <a:pPr marL="0" indent="0">
              <a:buNone/>
            </a:pPr>
            <a:r>
              <a:rPr lang="en-AU" sz="2400" kern="0" dirty="0">
                <a:latin typeface="Arial" panose="020B0604020202020204" pitchFamily="34" charset="0"/>
                <a:cs typeface="Arial" panose="020B0604020202020204" pitchFamily="34" charset="0"/>
                <a:hlinkClick r:id="rId3"/>
              </a:rPr>
              <a:t>http://www.vtac.edu.au/CourseSearch/searchguide.htm</a:t>
            </a:r>
            <a:endParaRPr lang="en-AU" sz="2400" kern="0" dirty="0">
              <a:latin typeface="Arial" panose="020B0604020202020204" pitchFamily="34" charset="0"/>
              <a:cs typeface="Arial" panose="020B0604020202020204" pitchFamily="34" charset="0"/>
            </a:endParaRPr>
          </a:p>
          <a:p>
            <a:pPr marL="0" indent="0">
              <a:buNone/>
            </a:pPr>
            <a:endParaRPr lang="en-AU" sz="2400" kern="0" dirty="0">
              <a:latin typeface="Arial" panose="020B0604020202020204" pitchFamily="34" charset="0"/>
              <a:cs typeface="Arial" panose="020B0604020202020204" pitchFamily="34" charset="0"/>
            </a:endParaRPr>
          </a:p>
          <a:p>
            <a:pPr marL="0" indent="0">
              <a:buNone/>
            </a:pPr>
            <a:r>
              <a:rPr lang="en-AU" sz="2400" kern="0" dirty="0">
                <a:latin typeface="Arial" panose="020B0604020202020204" pitchFamily="34" charset="0"/>
                <a:cs typeface="Arial" panose="020B0604020202020204" pitchFamily="34" charset="0"/>
              </a:rPr>
              <a:t>VICTORIAN CURRICULUM ASSESSMENT AUTHORITY</a:t>
            </a:r>
          </a:p>
          <a:p>
            <a:pPr marL="0" indent="0">
              <a:buNone/>
            </a:pPr>
            <a:r>
              <a:rPr lang="en-AU" sz="2400" kern="0" dirty="0">
                <a:latin typeface="Arial" panose="020B0604020202020204" pitchFamily="34" charset="0"/>
                <a:cs typeface="Arial" panose="020B0604020202020204" pitchFamily="34" charset="0"/>
                <a:hlinkClick r:id="rId4"/>
              </a:rPr>
              <a:t>http://www.vcaa.vic.edu.au/</a:t>
            </a:r>
            <a:endParaRPr lang="en-AU" sz="2400" kern="0" dirty="0">
              <a:latin typeface="Arial" panose="020B0604020202020204" pitchFamily="34" charset="0"/>
              <a:cs typeface="Arial" panose="020B0604020202020204" pitchFamily="34" charset="0"/>
            </a:endParaRPr>
          </a:p>
          <a:p>
            <a:pPr marL="0" indent="0">
              <a:buNone/>
            </a:pPr>
            <a:r>
              <a:rPr lang="en-AU" sz="2400" kern="0" dirty="0">
                <a:latin typeface="Arial" panose="020B0604020202020204" pitchFamily="34" charset="0"/>
                <a:cs typeface="Arial" panose="020B0604020202020204" pitchFamily="34" charset="0"/>
                <a:hlinkClick r:id="rId5"/>
              </a:rPr>
              <a:t>http://www.vcaa.vic.edu.au/vce/index.html</a:t>
            </a:r>
            <a:endParaRPr lang="en-AU" sz="2400" kern="0" dirty="0">
              <a:latin typeface="Arial" panose="020B0604020202020204" pitchFamily="34" charset="0"/>
              <a:cs typeface="Arial" panose="020B0604020202020204" pitchFamily="34" charset="0"/>
            </a:endParaRPr>
          </a:p>
          <a:p>
            <a:pPr marL="0" indent="0">
              <a:buNone/>
            </a:pPr>
            <a:endParaRPr lang="en-AU" sz="2400" kern="0" dirty="0">
              <a:latin typeface="Arial" panose="020B0604020202020204" pitchFamily="34" charset="0"/>
              <a:cs typeface="Arial" panose="020B0604020202020204" pitchFamily="34" charset="0"/>
            </a:endParaRPr>
          </a:p>
          <a:p>
            <a:pPr marL="0" indent="0">
              <a:buNone/>
            </a:pPr>
            <a:r>
              <a:rPr lang="en-AU" sz="2400" kern="0" dirty="0">
                <a:latin typeface="Arial" panose="020B0604020202020204" pitchFamily="34" charset="0"/>
                <a:cs typeface="Arial" panose="020B0604020202020204" pitchFamily="34" charset="0"/>
              </a:rPr>
              <a:t>SEYMOUR COLLEGE WEBSITE </a:t>
            </a:r>
          </a:p>
          <a:p>
            <a:pPr marL="0" indent="0">
              <a:buNone/>
            </a:pPr>
            <a:r>
              <a:rPr lang="en-AU" sz="2400" dirty="0">
                <a:hlinkClick r:id="rId6"/>
              </a:rPr>
              <a:t>http://www.seymourcollege.vic.edu.au</a:t>
            </a:r>
            <a:endParaRPr lang="en-AU" sz="2400" kern="0" dirty="0">
              <a:latin typeface="Arial" panose="020B0604020202020204" pitchFamily="34" charset="0"/>
              <a:cs typeface="Arial" panose="020B0604020202020204" pitchFamily="34" charset="0"/>
            </a:endParaRPr>
          </a:p>
          <a:p>
            <a:pPr marL="0" indent="0">
              <a:buNone/>
            </a:pPr>
            <a:endParaRPr lang="en-AU" sz="2400" kern="0" dirty="0">
              <a:latin typeface="Arial" panose="020B0604020202020204" pitchFamily="34" charset="0"/>
              <a:cs typeface="Arial" panose="020B0604020202020204" pitchFamily="34" charset="0"/>
            </a:endParaRPr>
          </a:p>
          <a:p>
            <a:pPr>
              <a:buFontTx/>
              <a:buNone/>
            </a:pPr>
            <a:r>
              <a:rPr lang="en-AU" sz="2400" kern="0" dirty="0">
                <a:latin typeface="Arial" panose="020B0604020202020204" pitchFamily="34" charset="0"/>
                <a:cs typeface="Arial" panose="020B0604020202020204" pitchFamily="34" charset="0"/>
              </a:rPr>
              <a:t>SUBJECT TEACHERS and THE PATHWAYS INTERVIEWS </a:t>
            </a:r>
          </a:p>
        </p:txBody>
      </p:sp>
      <p:pic>
        <p:nvPicPr>
          <p:cNvPr id="7" name="Picture 6">
            <a:extLst>
              <a:ext uri="{FF2B5EF4-FFF2-40B4-BE49-F238E27FC236}">
                <a16:creationId xmlns:a16="http://schemas.microsoft.com/office/drawing/2014/main" id="{F33DE493-3A7D-4A62-B49E-9F3A1643C7D4}"/>
              </a:ext>
            </a:extLst>
          </p:cNvPr>
          <p:cNvPicPr>
            <a:picLocks noChangeAspect="1"/>
          </p:cNvPicPr>
          <p:nvPr/>
        </p:nvPicPr>
        <p:blipFill>
          <a:blip r:embed="rId7"/>
          <a:stretch>
            <a:fillRect/>
          </a:stretch>
        </p:blipFill>
        <p:spPr>
          <a:xfrm>
            <a:off x="5122317" y="6223666"/>
            <a:ext cx="1553471" cy="634334"/>
          </a:xfrm>
          <a:prstGeom prst="rect">
            <a:avLst/>
          </a:prstGeom>
        </p:spPr>
      </p:pic>
    </p:spTree>
    <p:extLst>
      <p:ext uri="{BB962C8B-B14F-4D97-AF65-F5344CB8AC3E}">
        <p14:creationId xmlns:p14="http://schemas.microsoft.com/office/powerpoint/2010/main" val="3886361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7087" y="645760"/>
            <a:ext cx="7938286" cy="1684747"/>
          </a:xfrm>
        </p:spPr>
        <p:txBody>
          <a:bodyPr/>
          <a:lstStyle/>
          <a:p>
            <a:br>
              <a:rPr lang="en-US" dirty="0"/>
            </a:br>
            <a:endParaRPr lang="en-US" dirty="0"/>
          </a:p>
        </p:txBody>
      </p:sp>
      <p:sp>
        <p:nvSpPr>
          <p:cNvPr id="3" name="Subtitle 2"/>
          <p:cNvSpPr>
            <a:spLocks noGrp="1"/>
          </p:cNvSpPr>
          <p:nvPr>
            <p:ph type="subTitle" idx="1"/>
          </p:nvPr>
        </p:nvSpPr>
        <p:spPr>
          <a:xfrm>
            <a:off x="4111625" y="7437065"/>
            <a:ext cx="5488142" cy="638928"/>
          </a:xfrm>
        </p:spPr>
        <p:txBody>
          <a:bodyPr/>
          <a:lstStyle/>
          <a:p>
            <a:endParaRPr lang="en-US" dirty="0"/>
          </a:p>
        </p:txBody>
      </p:sp>
      <p:sp>
        <p:nvSpPr>
          <p:cNvPr id="4" name="TextBox 3">
            <a:extLst>
              <a:ext uri="{FF2B5EF4-FFF2-40B4-BE49-F238E27FC236}">
                <a16:creationId xmlns:a16="http://schemas.microsoft.com/office/drawing/2014/main" id="{6AFD9110-58A5-C256-4DAD-24EE2AF75C46}"/>
              </a:ext>
            </a:extLst>
          </p:cNvPr>
          <p:cNvSpPr txBox="1"/>
          <p:nvPr/>
        </p:nvSpPr>
        <p:spPr>
          <a:xfrm>
            <a:off x="2209800" y="64736"/>
            <a:ext cx="7632812" cy="1046440"/>
          </a:xfrm>
          <a:prstGeom prst="rect">
            <a:avLst/>
          </a:prstGeom>
          <a:noFill/>
        </p:spPr>
        <p:txBody>
          <a:bodyPr wrap="square" rtlCol="0">
            <a:spAutoFit/>
          </a:bodyPr>
          <a:lstStyle/>
          <a:p>
            <a:pPr algn="ctr"/>
            <a:endParaRPr lang="en-AU" sz="2800" b="1" dirty="0">
              <a:latin typeface="Arial" panose="020B0604020202020204" pitchFamily="34" charset="0"/>
              <a:cs typeface="Arial" panose="020B0604020202020204" pitchFamily="34" charset="0"/>
            </a:endParaRPr>
          </a:p>
          <a:p>
            <a:pPr algn="ctr"/>
            <a:r>
              <a:rPr lang="en-AU" sz="3400" b="1" dirty="0">
                <a:latin typeface="Arial" panose="020B0604020202020204" pitchFamily="34" charset="0"/>
                <a:cs typeface="Arial" panose="020B0604020202020204" pitchFamily="34" charset="0"/>
              </a:rPr>
              <a:t>Seymour College Senior School</a:t>
            </a:r>
          </a:p>
        </p:txBody>
      </p:sp>
      <p:sp>
        <p:nvSpPr>
          <p:cNvPr id="5" name="TextBox 4">
            <a:extLst>
              <a:ext uri="{FF2B5EF4-FFF2-40B4-BE49-F238E27FC236}">
                <a16:creationId xmlns:a16="http://schemas.microsoft.com/office/drawing/2014/main" id="{4AE9D871-2AF2-9919-3FDD-A8AAB386F19B}"/>
              </a:ext>
            </a:extLst>
          </p:cNvPr>
          <p:cNvSpPr txBox="1"/>
          <p:nvPr/>
        </p:nvSpPr>
        <p:spPr>
          <a:xfrm>
            <a:off x="2716606" y="772623"/>
            <a:ext cx="6619201" cy="3477875"/>
          </a:xfrm>
          <a:prstGeom prst="rect">
            <a:avLst/>
          </a:prstGeom>
          <a:noFill/>
        </p:spPr>
        <p:txBody>
          <a:bodyPr wrap="square" rtlCol="0">
            <a:spAutoFit/>
          </a:bodyPr>
          <a:lstStyle/>
          <a:p>
            <a:pPr algn="ctr"/>
            <a:endParaRPr lang="en-AU" sz="2000" b="1" dirty="0">
              <a:latin typeface="Arial" panose="020B0604020202020204" pitchFamily="34" charset="0"/>
              <a:cs typeface="Arial" panose="020B0604020202020204" pitchFamily="34" charset="0"/>
            </a:endParaRPr>
          </a:p>
          <a:p>
            <a:pPr algn="ctr"/>
            <a:endParaRPr lang="en-AU" sz="2000" b="1" dirty="0">
              <a:latin typeface="Arial" panose="020B0604020202020204" pitchFamily="34" charset="0"/>
              <a:cs typeface="Arial" panose="020B0604020202020204" pitchFamily="34" charset="0"/>
            </a:endParaRPr>
          </a:p>
          <a:p>
            <a:pPr algn="ctr"/>
            <a:r>
              <a:rPr lang="en-AU" sz="2000" b="1" dirty="0">
                <a:latin typeface="Arial" panose="020B0604020202020204" pitchFamily="34" charset="0"/>
                <a:cs typeface="Arial" panose="020B0604020202020204" pitchFamily="34" charset="0"/>
              </a:rPr>
              <a:t>WE OFFER: </a:t>
            </a:r>
          </a:p>
          <a:p>
            <a:pPr algn="ctr"/>
            <a:endParaRPr lang="en-AU" sz="2000" b="1" dirty="0">
              <a:latin typeface="Arial" panose="020B0604020202020204" pitchFamily="34" charset="0"/>
              <a:cs typeface="Arial" panose="020B0604020202020204" pitchFamily="34" charset="0"/>
            </a:endParaRPr>
          </a:p>
          <a:p>
            <a:pPr algn="ctr"/>
            <a:r>
              <a:rPr lang="en-AU" sz="2000" b="1" dirty="0">
                <a:latin typeface="Arial" panose="020B0604020202020204" pitchFamily="34" charset="0"/>
                <a:cs typeface="Arial" panose="020B0604020202020204" pitchFamily="34" charset="0"/>
              </a:rPr>
              <a:t>VCE(Victorian Certificate of Education)</a:t>
            </a:r>
          </a:p>
          <a:p>
            <a:pPr algn="ctr"/>
            <a:r>
              <a:rPr lang="en-AU" sz="2000" b="1" dirty="0">
                <a:latin typeface="Arial" panose="020B0604020202020204" pitchFamily="34" charset="0"/>
                <a:cs typeface="Arial" panose="020B0604020202020204" pitchFamily="34" charset="0"/>
              </a:rPr>
              <a:t>VCE/VM(Vocational Major)</a:t>
            </a:r>
          </a:p>
          <a:p>
            <a:pPr algn="ctr"/>
            <a:r>
              <a:rPr lang="en-AU" sz="2000" b="1" dirty="0">
                <a:latin typeface="Arial" panose="020B0604020202020204" pitchFamily="34" charset="0"/>
                <a:cs typeface="Arial" panose="020B0604020202020204" pitchFamily="34" charset="0"/>
              </a:rPr>
              <a:t>VPC(Victorian Pathways Certificate)</a:t>
            </a:r>
          </a:p>
          <a:p>
            <a:pPr algn="ctr"/>
            <a:r>
              <a:rPr lang="en-AU" sz="2000" b="1" dirty="0">
                <a:latin typeface="Arial" panose="020B0604020202020204" pitchFamily="34" charset="0"/>
                <a:cs typeface="Arial" panose="020B0604020202020204" pitchFamily="34" charset="0"/>
              </a:rPr>
              <a:t>VET(Vocational Education and Training)</a:t>
            </a:r>
          </a:p>
          <a:p>
            <a:pPr algn="ctr"/>
            <a:r>
              <a:rPr lang="en-AU" sz="2000" b="1" dirty="0">
                <a:latin typeface="Arial" panose="020B0604020202020204" pitchFamily="34" charset="0"/>
                <a:cs typeface="Arial" panose="020B0604020202020204" pitchFamily="34" charset="0"/>
              </a:rPr>
              <a:t>SBATs(School Based Apprenticeships and Traineeships)</a:t>
            </a:r>
          </a:p>
          <a:p>
            <a:pPr algn="ctr"/>
            <a:endParaRPr lang="en-AU" sz="2000" b="1" dirty="0">
              <a:latin typeface="Ink Free" panose="03080402000500000000" pitchFamily="66" charset="0"/>
            </a:endParaRPr>
          </a:p>
        </p:txBody>
      </p:sp>
      <p:sp>
        <p:nvSpPr>
          <p:cNvPr id="6" name="TextBox 5">
            <a:extLst>
              <a:ext uri="{FF2B5EF4-FFF2-40B4-BE49-F238E27FC236}">
                <a16:creationId xmlns:a16="http://schemas.microsoft.com/office/drawing/2014/main" id="{D9CCF691-D350-47DA-8789-3177F7518F09}"/>
              </a:ext>
            </a:extLst>
          </p:cNvPr>
          <p:cNvSpPr txBox="1"/>
          <p:nvPr/>
        </p:nvSpPr>
        <p:spPr>
          <a:xfrm>
            <a:off x="1928602" y="2838477"/>
            <a:ext cx="8294336" cy="3139321"/>
          </a:xfrm>
          <a:prstGeom prst="rect">
            <a:avLst/>
          </a:prstGeom>
          <a:noFill/>
        </p:spPr>
        <p:txBody>
          <a:bodyPr wrap="square" rtlCol="0">
            <a:spAutoFit/>
          </a:bodyPr>
          <a:lstStyle/>
          <a:p>
            <a:endParaRPr lang="en-AU" b="1" dirty="0">
              <a:latin typeface="Arial" panose="020B0604020202020204" pitchFamily="34" charset="0"/>
              <a:cs typeface="Arial" panose="020B0604020202020204" pitchFamily="34" charset="0"/>
            </a:endParaRPr>
          </a:p>
          <a:p>
            <a:endParaRPr lang="en-AU" b="1" dirty="0">
              <a:latin typeface="Arial" panose="020B0604020202020204" pitchFamily="34" charset="0"/>
              <a:cs typeface="Arial" panose="020B0604020202020204" pitchFamily="34" charset="0"/>
            </a:endParaRPr>
          </a:p>
          <a:p>
            <a:endParaRPr lang="en-AU" b="1" dirty="0">
              <a:latin typeface="Arial" panose="020B0604020202020204" pitchFamily="34" charset="0"/>
              <a:cs typeface="Arial" panose="020B0604020202020204" pitchFamily="34" charset="0"/>
            </a:endParaRPr>
          </a:p>
          <a:p>
            <a:endParaRPr lang="en-AU" b="1" dirty="0">
              <a:latin typeface="Arial" panose="020B0604020202020204" pitchFamily="34" charset="0"/>
              <a:cs typeface="Arial" panose="020B0604020202020204" pitchFamily="34" charset="0"/>
            </a:endParaRPr>
          </a:p>
          <a:p>
            <a:endParaRPr lang="en-AU" b="1"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VCE Senior Secondary Completion rate 2023: 100%</a:t>
            </a:r>
          </a:p>
          <a:p>
            <a:endParaRPr lang="en-AU" b="1"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4 year average: 98.5%</a:t>
            </a:r>
          </a:p>
          <a:p>
            <a:endParaRPr lang="en-AU" b="1"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Alumnus in the spotlight: Chief Commissioner of Victoria Police, Shane Patton </a:t>
            </a:r>
          </a:p>
        </p:txBody>
      </p:sp>
    </p:spTree>
    <p:extLst>
      <p:ext uri="{BB962C8B-B14F-4D97-AF65-F5344CB8AC3E}">
        <p14:creationId xmlns:p14="http://schemas.microsoft.com/office/powerpoint/2010/main" val="283435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574"/>
            <a:ext cx="10515600" cy="627186"/>
          </a:xfrm>
        </p:spPr>
        <p:txBody>
          <a:bodyPr>
            <a:noAutofit/>
          </a:bodyPr>
          <a:lstStyle/>
          <a:p>
            <a:r>
              <a:rPr lang="en-AU" b="1" dirty="0">
                <a:solidFill>
                  <a:schemeClr val="tx1"/>
                </a:solidFill>
                <a:latin typeface="Arial" panose="020B0604020202020204" pitchFamily="34" charset="0"/>
                <a:cs typeface="Arial" panose="020B0604020202020204" pitchFamily="34" charset="0"/>
              </a:rPr>
              <a:t>Choosing a senior pathway</a:t>
            </a:r>
            <a:endParaRPr lang="en-AU" dirty="0">
              <a:latin typeface="Arial" panose="020B0604020202020204" pitchFamily="34" charset="0"/>
              <a:cs typeface="Arial" panose="020B0604020202020204" pitchFamily="34" charset="0"/>
            </a:endParaRPr>
          </a:p>
        </p:txBody>
      </p:sp>
      <p:sp>
        <p:nvSpPr>
          <p:cNvPr id="4" name="Text Placeholder 6"/>
          <p:cNvSpPr>
            <a:spLocks noGrp="1"/>
          </p:cNvSpPr>
          <p:nvPr>
            <p:ph idx="1"/>
          </p:nvPr>
        </p:nvSpPr>
        <p:spPr>
          <a:xfrm>
            <a:off x="838200" y="928771"/>
            <a:ext cx="10515600" cy="4703852"/>
          </a:xfrm>
          <a:prstGeom prst="rect">
            <a:avLst/>
          </a:prstGeom>
        </p:spPr>
        <p:txBody>
          <a:bodyPr wrap="square">
            <a:spAutoFit/>
          </a:bodyPr>
          <a:lstStyle/>
          <a:p>
            <a:pPr marL="0" indent="0">
              <a:buNone/>
            </a:pPr>
            <a:endParaRPr lang="en-AU" sz="2400" dirty="0"/>
          </a:p>
          <a:p>
            <a:pPr marL="0" indent="0">
              <a:buNone/>
            </a:pPr>
            <a:r>
              <a:rPr lang="en-AU" sz="2400" dirty="0">
                <a:latin typeface="Arial" panose="020B0604020202020204" pitchFamily="34" charset="0"/>
                <a:cs typeface="Arial" panose="020B0604020202020204" pitchFamily="34" charset="0"/>
              </a:rPr>
              <a:t>As a Year 10 student about to choose your VCE(Victorian Certificate of Education) or VCE VM(Vocational Major) study program, the choices can seem a little overwhelming </a:t>
            </a:r>
          </a:p>
          <a:p>
            <a:pPr marL="0" indent="0">
              <a:buNone/>
            </a:pPr>
            <a:endParaRPr lang="en-AU" sz="1800" dirty="0">
              <a:solidFill>
                <a:srgbClr val="FF0000"/>
              </a:solidFill>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Your careers advisors Ms. Wilmot and Mrs. Fisher are a very good place to start these discussions. We will be holding pathways interviews on Monday, the 12</a:t>
            </a:r>
            <a:r>
              <a:rPr lang="en-AU" sz="2400" baseline="30000" dirty="0">
                <a:latin typeface="Arial" panose="020B0604020202020204" pitchFamily="34" charset="0"/>
                <a:cs typeface="Arial" panose="020B0604020202020204" pitchFamily="34" charset="0"/>
              </a:rPr>
              <a:t>th</a:t>
            </a:r>
            <a:r>
              <a:rPr lang="en-AU" sz="2400" dirty="0">
                <a:latin typeface="Arial" panose="020B0604020202020204" pitchFamily="34" charset="0"/>
                <a:cs typeface="Arial" panose="020B0604020202020204" pitchFamily="34" charset="0"/>
              </a:rPr>
              <a:t> of August with year 10 students and their caregivers</a:t>
            </a:r>
          </a:p>
          <a:p>
            <a:pPr marL="0" indent="0">
              <a:buNone/>
            </a:pPr>
            <a:endParaRPr lang="en-AU"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However, ultimately your options are either: VCE or the VCE VM. VET is an option within both courses</a:t>
            </a:r>
          </a:p>
        </p:txBody>
      </p:sp>
      <p:pic>
        <p:nvPicPr>
          <p:cNvPr id="6" name="Picture 5"/>
          <p:cNvPicPr>
            <a:picLocks noChangeAspect="1"/>
          </p:cNvPicPr>
          <p:nvPr/>
        </p:nvPicPr>
        <p:blipFill>
          <a:blip r:embed="rId2"/>
          <a:stretch>
            <a:fillRect/>
          </a:stretch>
        </p:blipFill>
        <p:spPr>
          <a:xfrm>
            <a:off x="5499652" y="6297698"/>
            <a:ext cx="1372165" cy="560301"/>
          </a:xfrm>
          <a:prstGeom prst="rect">
            <a:avLst/>
          </a:prstGeom>
        </p:spPr>
      </p:pic>
    </p:spTree>
    <p:extLst>
      <p:ext uri="{BB962C8B-B14F-4D97-AF65-F5344CB8AC3E}">
        <p14:creationId xmlns:p14="http://schemas.microsoft.com/office/powerpoint/2010/main" val="2631118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 Box 2"/>
          <p:cNvSpPr txBox="1">
            <a:spLocks noChangeArrowheads="1"/>
          </p:cNvSpPr>
          <p:nvPr/>
        </p:nvSpPr>
        <p:spPr bwMode="auto">
          <a:xfrm>
            <a:off x="86817" y="319821"/>
            <a:ext cx="6605252" cy="634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3600"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Senior School Pathways</a:t>
            </a:r>
            <a:endParaRPr kumimoji="0" lang="en-AU" sz="3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7" name="Text Box 3"/>
          <p:cNvSpPr txBox="1">
            <a:spLocks noChangeArrowheads="1"/>
          </p:cNvSpPr>
          <p:nvPr/>
        </p:nvSpPr>
        <p:spPr bwMode="auto">
          <a:xfrm>
            <a:off x="86817" y="1437860"/>
            <a:ext cx="5782809" cy="15196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a:ln>
                  <a:noFill/>
                </a:ln>
                <a:effectLst/>
                <a:latin typeface="Arial" pitchFamily="34" charset="0"/>
                <a:ea typeface="Calibri" pitchFamily="34" charset="0"/>
                <a:cs typeface="Times New Roman" pitchFamily="18" charset="0"/>
              </a:rPr>
              <a:t>VCE: </a:t>
            </a:r>
            <a:r>
              <a:rPr kumimoji="0" lang="en-AU" b="1" i="0" u="none" strike="noStrike" cap="none" normalizeH="0" baseline="0" dirty="0">
                <a:ln>
                  <a:noFill/>
                </a:ln>
                <a:effectLst/>
                <a:latin typeface="Arial" pitchFamily="34" charset="0"/>
                <a:ea typeface="Calibri" pitchFamily="34" charset="0"/>
                <a:cs typeface="Times New Roman" pitchFamily="18" charset="0"/>
              </a:rPr>
              <a:t>Victorian Certificate of Education</a:t>
            </a:r>
            <a:endParaRPr kumimoji="0" lang="en-AU"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For students who may wish to access University </a:t>
            </a: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or TAFE studies   </a:t>
            </a:r>
          </a:p>
          <a:p>
            <a:pPr marL="0" marR="0" lvl="0" indent="0" algn="l" defTabSz="914400" rtl="0" eaLnBrk="0" fontAlgn="base" latinLnBrk="0" hangingPunct="0">
              <a:lnSpc>
                <a:spcPct val="100000"/>
              </a:lnSpc>
              <a:spcBef>
                <a:spcPct val="0"/>
              </a:spcBef>
              <a:spcAft>
                <a:spcPct val="0"/>
              </a:spcAft>
              <a:buClrTx/>
              <a:buSzTx/>
              <a:tabLst/>
            </a:pPr>
            <a:r>
              <a:rPr lang="en-AU" dirty="0">
                <a:latin typeface="Arial" pitchFamily="34" charset="0"/>
                <a:ea typeface="Calibri" pitchFamily="34" charset="0"/>
                <a:cs typeface="Times New Roman" pitchFamily="18" charset="0"/>
              </a:rPr>
              <a:t>P</a:t>
            </a: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rovides a tertiary entrance ranking (ATAR)</a:t>
            </a: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State wide certificate</a:t>
            </a:r>
            <a:r>
              <a:rPr kumimoji="0" lang="en-AU" b="0" i="0" u="none" strike="noStrike" cap="none" normalizeH="0" dirty="0">
                <a:ln>
                  <a:noFill/>
                </a:ln>
                <a:solidFill>
                  <a:schemeClr val="tx1"/>
                </a:solidFill>
                <a:effectLst/>
                <a:latin typeface="Arial" pitchFamily="34" charset="0"/>
                <a:ea typeface="Calibri" pitchFamily="34" charset="0"/>
                <a:cs typeface="Times New Roman" pitchFamily="18" charset="0"/>
              </a:rPr>
              <a:t> done over</a:t>
            </a: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 two years</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Arial" pitchFamily="34" charset="0"/>
              <a:cs typeface="Arial" pitchFamily="34" charset="0"/>
            </a:endParaRPr>
          </a:p>
        </p:txBody>
      </p:sp>
      <p:sp>
        <p:nvSpPr>
          <p:cNvPr id="138" name="Text Box 4"/>
          <p:cNvSpPr txBox="1">
            <a:spLocks noChangeArrowheads="1"/>
          </p:cNvSpPr>
          <p:nvPr/>
        </p:nvSpPr>
        <p:spPr bwMode="auto">
          <a:xfrm>
            <a:off x="7230794" y="1349444"/>
            <a:ext cx="4642338" cy="1817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b="1" u="none" strike="noStrike" cap="none" normalizeH="0" baseline="0" dirty="0">
                <a:ln>
                  <a:noFill/>
                </a:ln>
                <a:effectLst/>
                <a:latin typeface="Arial" pitchFamily="34" charset="0"/>
                <a:ea typeface="Calibri" pitchFamily="34" charset="0"/>
                <a:cs typeface="Times New Roman" pitchFamily="18" charset="0"/>
              </a:rPr>
              <a:t>Leads to:</a:t>
            </a:r>
            <a:endParaRPr kumimoji="0" lang="en-AU" b="1"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Employment, traineeships, apprenticeships, TAFE and University studies</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Can include VET studies such as Automotive, Engineering,</a:t>
            </a:r>
            <a:r>
              <a:rPr kumimoji="0" lang="en-AU" b="0" i="0" u="none" strike="noStrike" cap="none" normalizeH="0" dirty="0">
                <a:ln>
                  <a:noFill/>
                </a:ln>
                <a:solidFill>
                  <a:schemeClr val="tx1"/>
                </a:solidFill>
                <a:effectLst/>
                <a:latin typeface="Arial" pitchFamily="34" charset="0"/>
                <a:ea typeface="Calibri" pitchFamily="34" charset="0"/>
                <a:cs typeface="Times New Roman" pitchFamily="18" charset="0"/>
              </a:rPr>
              <a:t> Building and </a:t>
            </a: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Hospitality</a:t>
            </a:r>
            <a:r>
              <a:rPr kumimoji="0" lang="en-AU" b="0" i="0" u="none" strike="noStrike" cap="none" normalizeH="0" dirty="0">
                <a:ln>
                  <a:noFill/>
                </a:ln>
                <a:solidFill>
                  <a:schemeClr val="tx1"/>
                </a:solidFill>
                <a:effectLst/>
                <a:latin typeface="Arial" pitchFamily="34" charset="0"/>
                <a:ea typeface="Calibri" pitchFamily="34" charset="0"/>
                <a:cs typeface="Times New Roman" pitchFamily="18" charset="0"/>
              </a:rPr>
              <a:t> for example</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500" b="0" i="0" u="none" strike="noStrike" cap="none" normalizeH="0" baseline="0" dirty="0">
              <a:ln>
                <a:noFill/>
              </a:ln>
              <a:solidFill>
                <a:schemeClr val="tx1"/>
              </a:solidFill>
              <a:effectLst/>
              <a:latin typeface="Arial" pitchFamily="34" charset="0"/>
              <a:cs typeface="Arial" pitchFamily="34" charset="0"/>
            </a:endParaRPr>
          </a:p>
        </p:txBody>
      </p:sp>
      <p:sp>
        <p:nvSpPr>
          <p:cNvPr id="139" name="AutoShape 5"/>
          <p:cNvSpPr>
            <a:spLocks noChangeArrowheads="1"/>
          </p:cNvSpPr>
          <p:nvPr/>
        </p:nvSpPr>
        <p:spPr bwMode="auto">
          <a:xfrm>
            <a:off x="6015795" y="2113816"/>
            <a:ext cx="676275" cy="90488"/>
          </a:xfrm>
          <a:prstGeom prst="rightArrow">
            <a:avLst>
              <a:gd name="adj1" fmla="val 50000"/>
              <a:gd name="adj2" fmla="val 186843"/>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40" name="Text Box 6"/>
          <p:cNvSpPr txBox="1">
            <a:spLocks noChangeArrowheads="1"/>
          </p:cNvSpPr>
          <p:nvPr/>
        </p:nvSpPr>
        <p:spPr bwMode="auto">
          <a:xfrm>
            <a:off x="83418" y="3441218"/>
            <a:ext cx="5782809" cy="15196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a:ln>
                  <a:noFill/>
                </a:ln>
                <a:effectLst/>
                <a:latin typeface="Arial" pitchFamily="34" charset="0"/>
                <a:ea typeface="Calibri" pitchFamily="34" charset="0"/>
                <a:cs typeface="Times New Roman" pitchFamily="18" charset="0"/>
              </a:rPr>
              <a:t>VCE VM:</a:t>
            </a:r>
            <a:r>
              <a:rPr kumimoji="0" lang="en-AU" sz="1100" b="1" i="0" u="none" strike="noStrike" cap="none" normalizeH="0" baseline="0" dirty="0">
                <a:ln>
                  <a:noFill/>
                </a:ln>
                <a:effectLst/>
                <a:latin typeface="Arial" pitchFamily="34" charset="0"/>
                <a:ea typeface="Calibri" pitchFamily="34" charset="0"/>
                <a:cs typeface="Times New Roman" pitchFamily="18" charset="0"/>
              </a:rPr>
              <a:t>  </a:t>
            </a:r>
            <a:r>
              <a:rPr kumimoji="0" lang="en-AU" b="1" i="0" u="none" strike="noStrike" cap="none" normalizeH="0" baseline="0" dirty="0">
                <a:ln>
                  <a:noFill/>
                </a:ln>
                <a:effectLst/>
                <a:latin typeface="Arial" pitchFamily="34" charset="0"/>
                <a:ea typeface="Calibri" pitchFamily="34" charset="0"/>
                <a:cs typeface="Times New Roman" pitchFamily="18" charset="0"/>
              </a:rPr>
              <a:t>Victorian Certificate of Education Vocational Major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For students seeking employment</a:t>
            </a: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Cannot provide access to University study</a:t>
            </a: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State wide certificate done over two years</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a:ln>
                <a:noFill/>
              </a:ln>
              <a:solidFill>
                <a:schemeClr val="tx1"/>
              </a:solidFill>
              <a:effectLst/>
              <a:latin typeface="Arial" pitchFamily="34" charset="0"/>
              <a:cs typeface="Arial" pitchFamily="34" charset="0"/>
            </a:endParaRPr>
          </a:p>
        </p:txBody>
      </p:sp>
      <p:sp>
        <p:nvSpPr>
          <p:cNvPr id="141" name="Text Box 7"/>
          <p:cNvSpPr txBox="1">
            <a:spLocks noChangeArrowheads="1"/>
          </p:cNvSpPr>
          <p:nvPr/>
        </p:nvSpPr>
        <p:spPr bwMode="auto">
          <a:xfrm>
            <a:off x="7230794" y="3441218"/>
            <a:ext cx="4642338" cy="15196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b="1" u="none" strike="noStrike" cap="none" normalizeH="0" baseline="0" dirty="0">
                <a:ln>
                  <a:noFill/>
                </a:ln>
                <a:effectLst/>
                <a:latin typeface="Arial" pitchFamily="34" charset="0"/>
                <a:ea typeface="Calibri" pitchFamily="34" charset="0"/>
                <a:cs typeface="Times New Roman" pitchFamily="18" charset="0"/>
              </a:rPr>
              <a:t>Leads to:</a:t>
            </a:r>
            <a:endParaRPr kumimoji="0" lang="en-AU" b="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Employment, some apprenticeships and traineeships, some TAFE courses</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Must include VET</a:t>
            </a:r>
            <a:r>
              <a:rPr kumimoji="0" lang="en-AU" b="0" i="0" u="none" strike="noStrike" cap="none" normalizeH="0" dirty="0">
                <a:ln>
                  <a:noFill/>
                </a:ln>
                <a:solidFill>
                  <a:schemeClr val="tx1"/>
                </a:solidFill>
                <a:effectLst/>
                <a:latin typeface="Arial" pitchFamily="34" charset="0"/>
                <a:ea typeface="Calibri" pitchFamily="34" charset="0"/>
                <a:cs typeface="Times New Roman" pitchFamily="18" charset="0"/>
              </a:rPr>
              <a:t> </a:t>
            </a: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studies    </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a:ln>
                <a:noFill/>
              </a:ln>
              <a:solidFill>
                <a:schemeClr val="tx1"/>
              </a:solidFill>
              <a:effectLst/>
              <a:latin typeface="Arial" pitchFamily="34" charset="0"/>
              <a:cs typeface="Arial" pitchFamily="34" charset="0"/>
            </a:endParaRPr>
          </a:p>
        </p:txBody>
      </p:sp>
      <p:sp>
        <p:nvSpPr>
          <p:cNvPr id="142" name="AutoShape 8"/>
          <p:cNvSpPr>
            <a:spLocks noChangeArrowheads="1"/>
          </p:cNvSpPr>
          <p:nvPr/>
        </p:nvSpPr>
        <p:spPr bwMode="auto">
          <a:xfrm>
            <a:off x="6015794" y="3976377"/>
            <a:ext cx="676275" cy="90488"/>
          </a:xfrm>
          <a:prstGeom prst="rightArrow">
            <a:avLst>
              <a:gd name="adj1" fmla="val 50000"/>
              <a:gd name="adj2" fmla="val 186841"/>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46" name="Rectangle 145"/>
          <p:cNvSpPr>
            <a:spLocks noChangeArrowheads="1"/>
          </p:cNvSpPr>
          <p:nvPr/>
        </p:nvSpPr>
        <p:spPr bwMode="auto">
          <a:xfrm>
            <a:off x="0" y="0"/>
            <a:ext cx="9115865" cy="47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2" name="Picture 1">
            <a:extLst>
              <a:ext uri="{FF2B5EF4-FFF2-40B4-BE49-F238E27FC236}">
                <a16:creationId xmlns:a16="http://schemas.microsoft.com/office/drawing/2014/main" id="{9EB9140B-26E0-42C5-964F-EAADB2DA0098}"/>
              </a:ext>
            </a:extLst>
          </p:cNvPr>
          <p:cNvPicPr>
            <a:picLocks noChangeAspect="1"/>
          </p:cNvPicPr>
          <p:nvPr/>
        </p:nvPicPr>
        <p:blipFill>
          <a:blip r:embed="rId2"/>
          <a:stretch>
            <a:fillRect/>
          </a:stretch>
        </p:blipFill>
        <p:spPr>
          <a:xfrm>
            <a:off x="4851480" y="6113009"/>
            <a:ext cx="1589077" cy="634335"/>
          </a:xfrm>
          <a:prstGeom prst="rect">
            <a:avLst/>
          </a:prstGeom>
        </p:spPr>
      </p:pic>
    </p:spTree>
    <p:extLst>
      <p:ext uri="{BB962C8B-B14F-4D97-AF65-F5344CB8AC3E}">
        <p14:creationId xmlns:p14="http://schemas.microsoft.com/office/powerpoint/2010/main" val="768636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7EE45D64-23C3-4AB6-81C5-9C54761EA89D}"/>
              </a:ext>
            </a:extLst>
          </p:cNvPr>
          <p:cNvSpPr txBox="1">
            <a:spLocks noGrp="1" noChangeArrowheads="1"/>
          </p:cNvSpPr>
          <p:nvPr>
            <p:ph type="title"/>
          </p:nvPr>
        </p:nvSpPr>
        <p:spPr bwMode="auto">
          <a:xfrm>
            <a:off x="538480" y="1987827"/>
            <a:ext cx="4961172" cy="201433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a:ln>
                  <a:noFill/>
                </a:ln>
                <a:solidFill>
                  <a:schemeClr val="tx1"/>
                </a:solidFill>
                <a:effectLst/>
                <a:latin typeface="Arial" pitchFamily="34" charset="0"/>
                <a:ea typeface="Calibri" pitchFamily="34" charset="0"/>
                <a:cs typeface="Times New Roman" pitchFamily="18" charset="0"/>
              </a:rPr>
              <a:t>VET: Vocational Education and Training</a:t>
            </a:r>
            <a:endParaRPr kumimoji="0" lang="en-A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AU"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For students in either </a:t>
            </a:r>
            <a:r>
              <a:rPr kumimoji="0" lang="en-AU" sz="2000" b="1" i="0" u="none" strike="noStrike" cap="none" normalizeH="0" baseline="0" dirty="0">
                <a:ln>
                  <a:noFill/>
                </a:ln>
                <a:solidFill>
                  <a:schemeClr val="tx1"/>
                </a:solidFill>
                <a:effectLst/>
                <a:latin typeface="Arial" pitchFamily="34" charset="0"/>
                <a:ea typeface="Calibri" pitchFamily="34" charset="0"/>
                <a:cs typeface="Times New Roman" pitchFamily="18" charset="0"/>
              </a:rPr>
              <a:t>VCE</a:t>
            </a:r>
            <a:r>
              <a:rPr kumimoji="0" lang="en-AU"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or </a:t>
            </a:r>
            <a:r>
              <a:rPr kumimoji="0" lang="en-AU" sz="2000" b="1" i="0" u="none" strike="noStrike" cap="none" normalizeH="0" baseline="0" dirty="0">
                <a:ln>
                  <a:noFill/>
                </a:ln>
                <a:solidFill>
                  <a:schemeClr val="tx1"/>
                </a:solidFill>
                <a:effectLst/>
                <a:latin typeface="Arial" pitchFamily="34" charset="0"/>
                <a:ea typeface="Calibri" pitchFamily="34" charset="0"/>
                <a:cs typeface="Times New Roman" pitchFamily="18" charset="0"/>
              </a:rPr>
              <a:t>VCE VM</a:t>
            </a:r>
            <a:r>
              <a:rPr kumimoji="0" lang="en-AU"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seeking trade or technical training</a:t>
            </a:r>
          </a:p>
          <a:p>
            <a:pPr marL="0" marR="0" lvl="0" indent="0" algn="l" defTabSz="914400" rtl="0" eaLnBrk="0" fontAlgn="base" latinLnBrk="0" hangingPunct="0">
              <a:lnSpc>
                <a:spcPct val="100000"/>
              </a:lnSpc>
              <a:spcBef>
                <a:spcPct val="0"/>
              </a:spcBef>
              <a:spcAft>
                <a:spcPct val="0"/>
              </a:spcAft>
              <a:buClrTx/>
              <a:buSzTx/>
              <a:tabLst/>
            </a:pPr>
            <a:r>
              <a:rPr kumimoji="0" lang="en-AU"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One day per week, either at Seymour College or at TAFE venues</a:t>
            </a:r>
          </a:p>
          <a:p>
            <a:pPr marL="0" marR="0" lvl="0" indent="0" algn="l" defTabSz="914400" rtl="0" eaLnBrk="0" fontAlgn="base" latinLnBrk="0" hangingPunct="0">
              <a:lnSpc>
                <a:spcPct val="100000"/>
              </a:lnSpc>
              <a:spcBef>
                <a:spcPct val="0"/>
              </a:spcBef>
              <a:spcAft>
                <a:spcPct val="0"/>
              </a:spcAft>
              <a:buClrTx/>
              <a:buSzTx/>
              <a:tabLst/>
            </a:pPr>
            <a:r>
              <a:rPr kumimoji="0" lang="en-AU"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National qualification, usually Certificate 2: two years</a:t>
            </a:r>
            <a:endParaRPr kumimoji="0" lang="en-A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500" b="0" i="0" u="none" strike="noStrike" cap="none" normalizeH="0" baseline="0" dirty="0">
              <a:ln>
                <a:noFill/>
              </a:ln>
              <a:solidFill>
                <a:schemeClr val="tx1"/>
              </a:solidFill>
              <a:effectLst/>
              <a:latin typeface="Arial" pitchFamily="34" charset="0"/>
              <a:cs typeface="Arial" pitchFamily="34" charset="0"/>
            </a:endParaRPr>
          </a:p>
        </p:txBody>
      </p:sp>
      <p:sp>
        <p:nvSpPr>
          <p:cNvPr id="6" name="AutoShape 11">
            <a:extLst>
              <a:ext uri="{FF2B5EF4-FFF2-40B4-BE49-F238E27FC236}">
                <a16:creationId xmlns:a16="http://schemas.microsoft.com/office/drawing/2014/main" id="{93C0FA9E-9699-47D7-B5BF-5BB05D5F2EC7}"/>
              </a:ext>
            </a:extLst>
          </p:cNvPr>
          <p:cNvSpPr>
            <a:spLocks noChangeArrowheads="1"/>
          </p:cNvSpPr>
          <p:nvPr/>
        </p:nvSpPr>
        <p:spPr bwMode="auto">
          <a:xfrm>
            <a:off x="5671930" y="2769704"/>
            <a:ext cx="755374" cy="106018"/>
          </a:xfrm>
          <a:prstGeom prst="rightArrow">
            <a:avLst>
              <a:gd name="adj1" fmla="val 50000"/>
              <a:gd name="adj2" fmla="val 186843"/>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4" name="Text Box 10">
            <a:extLst>
              <a:ext uri="{FF2B5EF4-FFF2-40B4-BE49-F238E27FC236}">
                <a16:creationId xmlns:a16="http://schemas.microsoft.com/office/drawing/2014/main" id="{C8658EDB-80E4-4C9D-9412-C7BA7B08E44E}"/>
              </a:ext>
            </a:extLst>
          </p:cNvPr>
          <p:cNvSpPr txBox="1">
            <a:spLocks noChangeArrowheads="1"/>
          </p:cNvSpPr>
          <p:nvPr/>
        </p:nvSpPr>
        <p:spPr bwMode="auto">
          <a:xfrm>
            <a:off x="6692350" y="1987827"/>
            <a:ext cx="4575090" cy="20143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b="1" u="none" strike="noStrike" cap="none" normalizeH="0" baseline="0" dirty="0">
                <a:ln>
                  <a:noFill/>
                </a:ln>
                <a:solidFill>
                  <a:schemeClr val="tx1"/>
                </a:solidFill>
                <a:effectLst/>
                <a:latin typeface="Arial" pitchFamily="34" charset="0"/>
                <a:ea typeface="Calibri" pitchFamily="34" charset="0"/>
                <a:cs typeface="Times New Roman" pitchFamily="18" charset="0"/>
              </a:rPr>
              <a:t>Leads to: </a:t>
            </a:r>
            <a:endParaRPr kumimoji="0" lang="en-AU" b="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Trade or technical qualification</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traineeships, TAFE studies, apprenticeships, employment</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Can count as credit towards a future apprenticeship</a:t>
            </a:r>
            <a:endParaRPr kumimoji="0" lang="en-AU" b="0" i="0" u="none" strike="noStrike" cap="none" normalizeH="0" baseline="0" dirty="0">
              <a:ln>
                <a:noFill/>
              </a:ln>
              <a:solidFill>
                <a:schemeClr val="tx1"/>
              </a:solidFill>
              <a:effectLst/>
              <a:latin typeface="Arial" pitchFamily="34" charset="0"/>
              <a:cs typeface="Arial" pitchFamily="34" charset="0"/>
            </a:endParaRPr>
          </a:p>
        </p:txBody>
      </p:sp>
      <p:pic>
        <p:nvPicPr>
          <p:cNvPr id="26" name="Picture 25">
            <a:extLst>
              <a:ext uri="{FF2B5EF4-FFF2-40B4-BE49-F238E27FC236}">
                <a16:creationId xmlns:a16="http://schemas.microsoft.com/office/drawing/2014/main" id="{D2BB82BE-DCAD-4AC8-8834-380E7C828E56}"/>
              </a:ext>
            </a:extLst>
          </p:cNvPr>
          <p:cNvPicPr>
            <a:picLocks noChangeAspect="1"/>
          </p:cNvPicPr>
          <p:nvPr/>
        </p:nvPicPr>
        <p:blipFill>
          <a:blip r:embed="rId2"/>
          <a:stretch>
            <a:fillRect/>
          </a:stretch>
        </p:blipFill>
        <p:spPr>
          <a:xfrm>
            <a:off x="4614203" y="6175512"/>
            <a:ext cx="1481798" cy="682487"/>
          </a:xfrm>
          <a:prstGeom prst="rect">
            <a:avLst/>
          </a:prstGeom>
        </p:spPr>
      </p:pic>
    </p:spTree>
    <p:extLst>
      <p:ext uri="{BB962C8B-B14F-4D97-AF65-F5344CB8AC3E}">
        <p14:creationId xmlns:p14="http://schemas.microsoft.com/office/powerpoint/2010/main" val="20582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0515600" cy="956603"/>
          </a:xfrm>
        </p:spPr>
        <p:txBody>
          <a:bodyPr/>
          <a:lstStyle/>
          <a:p>
            <a:r>
              <a:rPr lang="en-AU" b="1" dirty="0">
                <a:solidFill>
                  <a:schemeClr val="tx1"/>
                </a:solidFill>
                <a:latin typeface="Arial" panose="020B0604020202020204" pitchFamily="34" charset="0"/>
                <a:cs typeface="Arial" panose="020B0604020202020204" pitchFamily="34" charset="0"/>
              </a:rPr>
              <a:t>Victorian Certificate of Education</a:t>
            </a:r>
            <a:endParaRPr lang="en-AU" dirty="0">
              <a:latin typeface="Arial" panose="020B0604020202020204" pitchFamily="34" charset="0"/>
              <a:cs typeface="Arial" panose="020B0604020202020204" pitchFamily="34" charset="0"/>
            </a:endParaRPr>
          </a:p>
        </p:txBody>
      </p:sp>
      <p:sp>
        <p:nvSpPr>
          <p:cNvPr id="4" name="Content Placeholder 3"/>
          <p:cNvSpPr txBox="1">
            <a:spLocks noGrp="1"/>
          </p:cNvSpPr>
          <p:nvPr>
            <p:ph idx="1"/>
          </p:nvPr>
        </p:nvSpPr>
        <p:spPr>
          <a:xfrm>
            <a:off x="239150" y="844062"/>
            <a:ext cx="11915335" cy="5901397"/>
          </a:xfrm>
          <a:prstGeom prst="rect">
            <a:avLst/>
          </a:prstGeom>
        </p:spPr>
        <p:txBody>
          <a:bodyPr>
            <a:normAutofit fontScale="250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AU" sz="8000" b="1" kern="0" dirty="0">
                <a:latin typeface="Arial" panose="020B0604020202020204" pitchFamily="34" charset="0"/>
                <a:cs typeface="Arial" panose="020B0604020202020204" pitchFamily="34" charset="0"/>
              </a:rPr>
              <a:t>At Seymour College we offer a wide range of VCE units</a:t>
            </a:r>
          </a:p>
          <a:p>
            <a:pPr marL="0" indent="0">
              <a:buNone/>
            </a:pPr>
            <a:endParaRPr lang="en-AU" sz="7200" kern="0" dirty="0">
              <a:latin typeface="Arial" panose="020B0604020202020204" pitchFamily="34" charset="0"/>
              <a:cs typeface="Arial" panose="020B0604020202020204" pitchFamily="34" charset="0"/>
            </a:endParaRPr>
          </a:p>
          <a:p>
            <a:pPr marL="0" indent="0">
              <a:buNone/>
            </a:pPr>
            <a:r>
              <a:rPr lang="en-AU" sz="7200" kern="0" dirty="0">
                <a:latin typeface="Arial" panose="020B0604020202020204" pitchFamily="34" charset="0"/>
                <a:cs typeface="Arial" panose="020B0604020202020204" pitchFamily="34" charset="0"/>
              </a:rPr>
              <a:t>English(including English as an Additional Language)</a:t>
            </a:r>
          </a:p>
          <a:p>
            <a:pPr marL="0" indent="0">
              <a:buNone/>
            </a:pPr>
            <a:r>
              <a:rPr lang="en-AU" sz="7200" kern="0" dirty="0">
                <a:latin typeface="Arial" panose="020B0604020202020204" pitchFamily="34" charset="0"/>
                <a:cs typeface="Arial" panose="020B0604020202020204" pitchFamily="34" charset="0"/>
              </a:rPr>
              <a:t>English Literature</a:t>
            </a:r>
          </a:p>
          <a:p>
            <a:pPr marL="0" indent="0">
              <a:buNone/>
            </a:pPr>
            <a:r>
              <a:rPr lang="en-AU" sz="7200" kern="0" dirty="0">
                <a:latin typeface="Arial" panose="020B0604020202020204" pitchFamily="34" charset="0"/>
                <a:cs typeface="Arial" panose="020B0604020202020204" pitchFamily="34" charset="0"/>
              </a:rPr>
              <a:t>General Mathematics</a:t>
            </a:r>
          </a:p>
          <a:p>
            <a:pPr marL="0" indent="0">
              <a:buNone/>
            </a:pPr>
            <a:r>
              <a:rPr lang="en-AU" sz="7200" kern="0" dirty="0">
                <a:latin typeface="Arial" panose="020B0604020202020204" pitchFamily="34" charset="0"/>
                <a:cs typeface="Arial" panose="020B0604020202020204" pitchFamily="34" charset="0"/>
              </a:rPr>
              <a:t>Mathematical Methods</a:t>
            </a:r>
          </a:p>
          <a:p>
            <a:pPr marL="0" indent="0">
              <a:buNone/>
            </a:pPr>
            <a:r>
              <a:rPr lang="en-AU" sz="7200" kern="0" dirty="0">
                <a:latin typeface="Arial" panose="020B0604020202020204" pitchFamily="34" charset="0"/>
                <a:cs typeface="Arial" panose="020B0604020202020204" pitchFamily="34" charset="0"/>
              </a:rPr>
              <a:t>Physics</a:t>
            </a:r>
          </a:p>
          <a:p>
            <a:pPr marL="0" indent="0">
              <a:buNone/>
            </a:pPr>
            <a:r>
              <a:rPr lang="en-AU" sz="7200" kern="0" dirty="0">
                <a:latin typeface="Arial" panose="020B0604020202020204" pitchFamily="34" charset="0"/>
                <a:cs typeface="Arial" panose="020B0604020202020204" pitchFamily="34" charset="0"/>
              </a:rPr>
              <a:t>Chemistry</a:t>
            </a:r>
          </a:p>
          <a:p>
            <a:pPr marL="0" indent="0">
              <a:buNone/>
            </a:pPr>
            <a:r>
              <a:rPr lang="en-AU" sz="7200" kern="0" dirty="0">
                <a:latin typeface="Arial" panose="020B0604020202020204" pitchFamily="34" charset="0"/>
                <a:cs typeface="Arial" panose="020B0604020202020204" pitchFamily="34" charset="0"/>
              </a:rPr>
              <a:t>Biology</a:t>
            </a:r>
          </a:p>
          <a:p>
            <a:pPr marL="0" indent="0">
              <a:buNone/>
            </a:pPr>
            <a:r>
              <a:rPr lang="en-AU" sz="7200" kern="0" dirty="0">
                <a:latin typeface="Arial" panose="020B0604020202020204" pitchFamily="34" charset="0"/>
                <a:cs typeface="Arial" panose="020B0604020202020204" pitchFamily="34" charset="0"/>
              </a:rPr>
              <a:t>Environmental Science</a:t>
            </a:r>
          </a:p>
          <a:p>
            <a:pPr marL="0" indent="0">
              <a:buNone/>
            </a:pPr>
            <a:r>
              <a:rPr lang="en-AU" sz="7200" kern="0" dirty="0">
                <a:latin typeface="Arial" panose="020B0604020202020204" pitchFamily="34" charset="0"/>
                <a:cs typeface="Arial" panose="020B0604020202020204" pitchFamily="34" charset="0"/>
              </a:rPr>
              <a:t>Agricultural and Horticultural Studies </a:t>
            </a:r>
          </a:p>
          <a:p>
            <a:pPr marL="0" indent="0">
              <a:buNone/>
            </a:pPr>
            <a:r>
              <a:rPr lang="en-AU" sz="7200" kern="0" dirty="0">
                <a:latin typeface="Arial" panose="020B0604020202020204" pitchFamily="34" charset="0"/>
                <a:cs typeface="Arial" panose="020B0604020202020204" pitchFamily="34" charset="0"/>
              </a:rPr>
              <a:t>Psychology</a:t>
            </a:r>
          </a:p>
          <a:p>
            <a:pPr marL="0" indent="0">
              <a:buNone/>
            </a:pPr>
            <a:r>
              <a:rPr lang="en-AU" sz="7200" kern="0" dirty="0">
                <a:latin typeface="Arial" panose="020B0604020202020204" pitchFamily="34" charset="0"/>
                <a:cs typeface="Arial" panose="020B0604020202020204" pitchFamily="34" charset="0"/>
              </a:rPr>
              <a:t>Legal Studies</a:t>
            </a:r>
          </a:p>
          <a:p>
            <a:pPr marL="0" indent="0">
              <a:buNone/>
            </a:pPr>
            <a:r>
              <a:rPr lang="en-AU" sz="7200" kern="0" dirty="0">
                <a:latin typeface="Arial" panose="020B0604020202020204" pitchFamily="34" charset="0"/>
                <a:cs typeface="Arial" panose="020B0604020202020204" pitchFamily="34" charset="0"/>
              </a:rPr>
              <a:t>History</a:t>
            </a:r>
          </a:p>
          <a:p>
            <a:pPr marL="0" indent="0">
              <a:buNone/>
            </a:pPr>
            <a:r>
              <a:rPr lang="en-AU" sz="7200" kern="0" dirty="0">
                <a:latin typeface="Arial" panose="020B0604020202020204" pitchFamily="34" charset="0"/>
                <a:cs typeface="Arial" panose="020B0604020202020204" pitchFamily="34" charset="0"/>
              </a:rPr>
              <a:t>Business Management</a:t>
            </a:r>
          </a:p>
          <a:p>
            <a:pPr marL="0" indent="0">
              <a:buNone/>
            </a:pPr>
            <a:r>
              <a:rPr lang="en-AU" sz="7200" kern="0" dirty="0">
                <a:latin typeface="Arial" panose="020B0604020202020204" pitchFamily="34" charset="0"/>
                <a:cs typeface="Arial" panose="020B0604020202020204" pitchFamily="34" charset="0"/>
              </a:rPr>
              <a:t>Health and Human Development</a:t>
            </a:r>
          </a:p>
          <a:p>
            <a:pPr marL="0" indent="0">
              <a:buNone/>
            </a:pPr>
            <a:r>
              <a:rPr lang="en-AU" sz="7200" kern="0" dirty="0">
                <a:latin typeface="Arial" panose="020B0604020202020204" pitchFamily="34" charset="0"/>
                <a:cs typeface="Arial" panose="020B0604020202020204" pitchFamily="34" charset="0"/>
              </a:rPr>
              <a:t>Physical Education</a:t>
            </a:r>
          </a:p>
          <a:p>
            <a:pPr marL="0" indent="0">
              <a:buNone/>
            </a:pPr>
            <a:r>
              <a:rPr lang="en-AU" sz="7200" kern="0" dirty="0">
                <a:latin typeface="Arial" panose="020B0604020202020204" pitchFamily="34" charset="0"/>
                <a:cs typeface="Arial" panose="020B0604020202020204" pitchFamily="34" charset="0"/>
              </a:rPr>
              <a:t>Art Creative Practice </a:t>
            </a:r>
          </a:p>
          <a:p>
            <a:pPr marL="0" indent="0">
              <a:buNone/>
            </a:pPr>
            <a:r>
              <a:rPr lang="en-AU" sz="7200" kern="0" dirty="0">
                <a:latin typeface="Arial" panose="020B0604020202020204" pitchFamily="34" charset="0"/>
                <a:cs typeface="Arial" panose="020B0604020202020204" pitchFamily="34" charset="0"/>
              </a:rPr>
              <a:t>Visual Communication and Design</a:t>
            </a:r>
          </a:p>
          <a:p>
            <a:pPr marL="0" indent="0">
              <a:buNone/>
            </a:pPr>
            <a:r>
              <a:rPr lang="en-AU" sz="7200" kern="0" dirty="0">
                <a:latin typeface="Arial" panose="020B0604020202020204" pitchFamily="34" charset="0"/>
                <a:cs typeface="Arial" panose="020B0604020202020204" pitchFamily="34" charset="0"/>
              </a:rPr>
              <a:t>Media </a:t>
            </a:r>
          </a:p>
          <a:p>
            <a:pPr marL="0" indent="0">
              <a:buNone/>
            </a:pPr>
            <a:r>
              <a:rPr lang="en-AU" sz="7200" kern="0" dirty="0">
                <a:latin typeface="Arial" panose="020B0604020202020204" pitchFamily="34" charset="0"/>
                <a:cs typeface="Arial" panose="020B0604020202020204" pitchFamily="34" charset="0"/>
              </a:rPr>
              <a:t>Product Design and Technology</a:t>
            </a:r>
          </a:p>
          <a:p>
            <a:pPr marL="0" indent="0">
              <a:buNone/>
            </a:pPr>
            <a:endParaRPr lang="en-AU" sz="7200" kern="0" dirty="0">
              <a:latin typeface="Arial" panose="020B0604020202020204" pitchFamily="34" charset="0"/>
              <a:cs typeface="Arial" panose="020B0604020202020204" pitchFamily="34" charset="0"/>
            </a:endParaRPr>
          </a:p>
          <a:p>
            <a:pPr marL="0" indent="0">
              <a:buNone/>
            </a:pPr>
            <a:endParaRPr lang="en-AU" sz="2800" kern="0" dirty="0">
              <a:latin typeface="Arial" panose="020B0604020202020204" pitchFamily="34" charset="0"/>
              <a:cs typeface="Arial" panose="020B0604020202020204" pitchFamily="34" charset="0"/>
            </a:endParaRPr>
          </a:p>
          <a:p>
            <a:pPr marL="0" indent="0">
              <a:buNone/>
            </a:pPr>
            <a:endParaRPr lang="en-AU" sz="2800" kern="0" dirty="0">
              <a:latin typeface="Arial" panose="020B0604020202020204" pitchFamily="34" charset="0"/>
              <a:cs typeface="Arial" panose="020B0604020202020204" pitchFamily="34" charset="0"/>
            </a:endParaRPr>
          </a:p>
          <a:p>
            <a:pPr marL="0" indent="0">
              <a:buNone/>
            </a:pPr>
            <a:r>
              <a:rPr lang="en-AU" sz="3500" kern="0" dirty="0"/>
              <a:t>	           		</a:t>
            </a:r>
            <a:r>
              <a:rPr lang="en-AU" sz="5100" kern="0" dirty="0"/>
              <a:t>			</a:t>
            </a:r>
          </a:p>
          <a:p>
            <a:pPr marL="0" indent="0">
              <a:buNone/>
            </a:pPr>
            <a:r>
              <a:rPr lang="en-AU" sz="5500" b="1" kern="0" dirty="0"/>
              <a:t>			     							</a:t>
            </a:r>
            <a:endParaRPr lang="en-AU" sz="5500" b="1" kern="0" dirty="0">
              <a:solidFill>
                <a:srgbClr val="0070C0"/>
              </a:solidFill>
            </a:endParaRPr>
          </a:p>
          <a:p>
            <a:endParaRPr lang="en-AU" kern="0" dirty="0"/>
          </a:p>
        </p:txBody>
      </p:sp>
      <p:pic>
        <p:nvPicPr>
          <p:cNvPr id="2" name="Picture 1">
            <a:extLst>
              <a:ext uri="{FF2B5EF4-FFF2-40B4-BE49-F238E27FC236}">
                <a16:creationId xmlns:a16="http://schemas.microsoft.com/office/drawing/2014/main" id="{0A96FBA5-7B8D-4B47-90F7-BC8124F85FA5}"/>
              </a:ext>
            </a:extLst>
          </p:cNvPr>
          <p:cNvPicPr>
            <a:picLocks noChangeAspect="1"/>
          </p:cNvPicPr>
          <p:nvPr/>
        </p:nvPicPr>
        <p:blipFill>
          <a:blip r:embed="rId2"/>
          <a:stretch>
            <a:fillRect/>
          </a:stretch>
        </p:blipFill>
        <p:spPr>
          <a:xfrm>
            <a:off x="4916557" y="6143223"/>
            <a:ext cx="1497496" cy="602236"/>
          </a:xfrm>
          <a:prstGeom prst="rect">
            <a:avLst/>
          </a:prstGeom>
        </p:spPr>
      </p:pic>
    </p:spTree>
    <p:extLst>
      <p:ext uri="{BB962C8B-B14F-4D97-AF65-F5344CB8AC3E}">
        <p14:creationId xmlns:p14="http://schemas.microsoft.com/office/powerpoint/2010/main" val="374202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VCE Structure</a:t>
            </a:r>
            <a:endParaRPr lang="en-AU" dirty="0">
              <a:latin typeface="Arial" panose="020B0604020202020204" pitchFamily="34" charset="0"/>
              <a:cs typeface="Arial" panose="020B0604020202020204" pitchFamily="34" charset="0"/>
            </a:endParaRPr>
          </a:p>
        </p:txBody>
      </p:sp>
      <p:sp>
        <p:nvSpPr>
          <p:cNvPr id="4" name="Content Placeholder 3"/>
          <p:cNvSpPr txBox="1">
            <a:spLocks noGrp="1"/>
          </p:cNvSpPr>
          <p:nvPr>
            <p:ph idx="1"/>
          </p:nvPr>
        </p:nvSpPr>
        <p:spPr>
          <a:xfrm>
            <a:off x="677334" y="1709531"/>
            <a:ext cx="8596668" cy="4331832"/>
          </a:xfrm>
          <a:prstGeom prst="rect">
            <a:avLst/>
          </a:prstGeom>
        </p:spPr>
        <p:txBody>
          <a:bodyPr>
            <a:normAutofit fontScale="925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AU" kern="0" dirty="0">
                <a:latin typeface="Arial" panose="020B0604020202020204" pitchFamily="34" charset="0"/>
                <a:cs typeface="Arial" panose="020B0604020202020204" pitchFamily="34" charset="0"/>
              </a:rPr>
              <a:t>Students at Seymour College typically</a:t>
            </a:r>
          </a:p>
          <a:p>
            <a:pPr marL="0" indent="0">
              <a:buNone/>
            </a:pPr>
            <a:r>
              <a:rPr lang="en-AU" kern="0" dirty="0">
                <a:latin typeface="Arial" panose="020B0604020202020204" pitchFamily="34" charset="0"/>
                <a:cs typeface="Arial" panose="020B0604020202020204" pitchFamily="34" charset="0"/>
              </a:rPr>
              <a:t>study 22 units over two years(12 in year 11 and</a:t>
            </a:r>
          </a:p>
          <a:p>
            <a:pPr marL="0" indent="0">
              <a:buNone/>
            </a:pPr>
            <a:r>
              <a:rPr lang="en-AU" kern="0" dirty="0">
                <a:latin typeface="Arial" panose="020B0604020202020204" pitchFamily="34" charset="0"/>
                <a:cs typeface="Arial" panose="020B0604020202020204" pitchFamily="34" charset="0"/>
              </a:rPr>
              <a:t>10 in year 12)</a:t>
            </a:r>
          </a:p>
          <a:p>
            <a:pPr marL="0" indent="0">
              <a:buNone/>
            </a:pPr>
            <a:endParaRPr lang="en-AU" kern="0" dirty="0">
              <a:latin typeface="Arial" panose="020B0604020202020204" pitchFamily="34" charset="0"/>
              <a:cs typeface="Arial" panose="020B0604020202020204" pitchFamily="34" charset="0"/>
            </a:endParaRPr>
          </a:p>
          <a:p>
            <a:pPr marL="0" indent="0">
              <a:buNone/>
            </a:pPr>
            <a:r>
              <a:rPr lang="en-AU" kern="0" dirty="0">
                <a:latin typeface="Arial" panose="020B0604020202020204" pitchFamily="34" charset="0"/>
                <a:cs typeface="Arial" panose="020B0604020202020204" pitchFamily="34" charset="0"/>
              </a:rPr>
              <a:t>Some of these subjects can be VET units</a:t>
            </a:r>
          </a:p>
          <a:p>
            <a:endParaRPr lang="en-AU" kern="0" dirty="0">
              <a:latin typeface="Arial" panose="020B0604020202020204" pitchFamily="34" charset="0"/>
              <a:cs typeface="Arial" panose="020B0604020202020204" pitchFamily="34" charset="0"/>
            </a:endParaRPr>
          </a:p>
          <a:p>
            <a:pPr marL="0" indent="0">
              <a:buNone/>
            </a:pPr>
            <a:r>
              <a:rPr lang="en-AU" kern="0" dirty="0">
                <a:latin typeface="Arial" panose="020B0604020202020204" pitchFamily="34" charset="0"/>
                <a:cs typeface="Arial" panose="020B0604020202020204" pitchFamily="34" charset="0"/>
              </a:rPr>
              <a:t>Year 9 students can be invited to fast track a VCE subject </a:t>
            </a:r>
            <a:r>
              <a:rPr lang="en-AU" kern="0">
                <a:latin typeface="Arial" panose="020B0604020202020204" pitchFamily="34" charset="0"/>
                <a:cs typeface="Arial" panose="020B0604020202020204" pitchFamily="34" charset="0"/>
              </a:rPr>
              <a:t>and undertake VET</a:t>
            </a:r>
            <a:endParaRPr lang="en-AU"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83ED02F-F597-48DA-AD90-82DB03F6E2F9}"/>
              </a:ext>
            </a:extLst>
          </p:cNvPr>
          <p:cNvPicPr>
            <a:picLocks noChangeAspect="1"/>
          </p:cNvPicPr>
          <p:nvPr/>
        </p:nvPicPr>
        <p:blipFill>
          <a:blip r:embed="rId2"/>
          <a:stretch>
            <a:fillRect/>
          </a:stretch>
        </p:blipFill>
        <p:spPr>
          <a:xfrm>
            <a:off x="4982818" y="6176963"/>
            <a:ext cx="1537252" cy="634334"/>
          </a:xfrm>
          <a:prstGeom prst="rect">
            <a:avLst/>
          </a:prstGeom>
        </p:spPr>
      </p:pic>
    </p:spTree>
    <p:extLst>
      <p:ext uri="{BB962C8B-B14F-4D97-AF65-F5344CB8AC3E}">
        <p14:creationId xmlns:p14="http://schemas.microsoft.com/office/powerpoint/2010/main" val="4167752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628142" cy="1020763"/>
          </a:xfrm>
        </p:spPr>
        <p:txBody>
          <a:bodyPr/>
          <a:lstStyle/>
          <a:p>
            <a:r>
              <a:rPr lang="en-AU" b="1" dirty="0">
                <a:solidFill>
                  <a:schemeClr val="tx1"/>
                </a:solidFill>
                <a:latin typeface="Arial" panose="020B0604020202020204" pitchFamily="34" charset="0"/>
                <a:cs typeface="Arial" panose="020B0604020202020204" pitchFamily="34" charset="0"/>
              </a:rPr>
              <a:t>How do I obtain my VCE?</a:t>
            </a:r>
          </a:p>
        </p:txBody>
      </p:sp>
      <p:sp>
        <p:nvSpPr>
          <p:cNvPr id="5" name="Content Placeholder 3"/>
          <p:cNvSpPr txBox="1">
            <a:spLocks noGrp="1"/>
          </p:cNvSpPr>
          <p:nvPr>
            <p:ph idx="1"/>
          </p:nvPr>
        </p:nvSpPr>
        <p:spPr>
          <a:xfrm>
            <a:off x="838200" y="1012874"/>
            <a:ext cx="10515600" cy="5164089"/>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nSpc>
                <a:spcPct val="80000"/>
              </a:lnSpc>
              <a:buNone/>
            </a:pPr>
            <a:endParaRPr lang="en-AU" kern="0" dirty="0">
              <a:solidFill>
                <a:srgbClr val="C00000"/>
              </a:solidFill>
            </a:endParaRPr>
          </a:p>
          <a:p>
            <a:pPr marL="0" indent="0">
              <a:lnSpc>
                <a:spcPct val="80000"/>
              </a:lnSpc>
              <a:buNone/>
            </a:pPr>
            <a:r>
              <a:rPr lang="en-AU" kern="0" dirty="0">
                <a:latin typeface="Arial" panose="020B0604020202020204" pitchFamily="34" charset="0"/>
                <a:cs typeface="Arial" panose="020B0604020202020204" pitchFamily="34" charset="0"/>
              </a:rPr>
              <a:t>You must satisfactorily complete at least 16 units over two years</a:t>
            </a:r>
          </a:p>
          <a:p>
            <a:pPr marL="0" indent="0">
              <a:lnSpc>
                <a:spcPct val="80000"/>
              </a:lnSpc>
              <a:buNone/>
            </a:pPr>
            <a:endParaRPr lang="en-AU" kern="0" dirty="0">
              <a:latin typeface="Arial" panose="020B0604020202020204" pitchFamily="34" charset="0"/>
              <a:cs typeface="Arial" panose="020B0604020202020204" pitchFamily="34" charset="0"/>
            </a:endParaRPr>
          </a:p>
          <a:p>
            <a:pPr marL="0" indent="0">
              <a:lnSpc>
                <a:spcPct val="80000"/>
              </a:lnSpc>
              <a:buNone/>
            </a:pPr>
            <a:r>
              <a:rPr lang="en-AU" kern="0" dirty="0">
                <a:latin typeface="Arial" panose="020B0604020202020204" pitchFamily="34" charset="0"/>
                <a:cs typeface="Arial" panose="020B0604020202020204" pitchFamily="34" charset="0"/>
              </a:rPr>
              <a:t>At least 3 units must be from the English group</a:t>
            </a:r>
          </a:p>
          <a:p>
            <a:pPr marL="0" indent="0">
              <a:lnSpc>
                <a:spcPct val="80000"/>
              </a:lnSpc>
              <a:buNone/>
            </a:pPr>
            <a:endParaRPr lang="en-AU" kern="0" dirty="0">
              <a:latin typeface="Arial" panose="020B0604020202020204" pitchFamily="34" charset="0"/>
              <a:cs typeface="Arial" panose="020B0604020202020204" pitchFamily="34" charset="0"/>
            </a:endParaRPr>
          </a:p>
          <a:p>
            <a:pPr marL="0" indent="0">
              <a:lnSpc>
                <a:spcPct val="80000"/>
              </a:lnSpc>
              <a:buNone/>
            </a:pPr>
            <a:r>
              <a:rPr lang="en-AU" kern="0" dirty="0">
                <a:latin typeface="Arial" panose="020B0604020202020204" pitchFamily="34" charset="0"/>
                <a:cs typeface="Arial" panose="020B0604020202020204" pitchFamily="34" charset="0"/>
              </a:rPr>
              <a:t>Year 11 is assessed by the school and year 12 is a combination of assessments from teachers and an external exam run by the VCAA(Victorian Curriculum and Assessment Authority)</a:t>
            </a:r>
          </a:p>
          <a:p>
            <a:pPr marL="0" indent="0">
              <a:lnSpc>
                <a:spcPct val="80000"/>
              </a:lnSpc>
              <a:buNone/>
            </a:pPr>
            <a:r>
              <a:rPr lang="en-AU" kern="0" dirty="0">
                <a:solidFill>
                  <a:srgbClr val="C00000"/>
                </a:solidFill>
              </a:rPr>
              <a:t>   </a:t>
            </a:r>
          </a:p>
        </p:txBody>
      </p:sp>
      <p:pic>
        <p:nvPicPr>
          <p:cNvPr id="7" name="Picture 6"/>
          <p:cNvPicPr>
            <a:picLocks noChangeAspect="1"/>
          </p:cNvPicPr>
          <p:nvPr/>
        </p:nvPicPr>
        <p:blipFill>
          <a:blip r:embed="rId2"/>
          <a:stretch>
            <a:fillRect/>
          </a:stretch>
        </p:blipFill>
        <p:spPr>
          <a:xfrm>
            <a:off x="5023842" y="6040787"/>
            <a:ext cx="1553471" cy="634334"/>
          </a:xfrm>
          <a:prstGeom prst="rect">
            <a:avLst/>
          </a:prstGeom>
        </p:spPr>
      </p:pic>
    </p:spTree>
    <p:extLst>
      <p:ext uri="{BB962C8B-B14F-4D97-AF65-F5344CB8AC3E}">
        <p14:creationId xmlns:p14="http://schemas.microsoft.com/office/powerpoint/2010/main" val="690103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What does all this mean?</a:t>
            </a:r>
          </a:p>
        </p:txBody>
      </p:sp>
      <p:sp>
        <p:nvSpPr>
          <p:cNvPr id="4" name="Content Placeholder 3"/>
          <p:cNvSpPr txBox="1">
            <a:spLocks noGrp="1"/>
          </p:cNvSpPr>
          <p:nvPr>
            <p:ph idx="1"/>
          </p:nvPr>
        </p:nvSpPr>
        <p:spPr>
          <a:xfrm>
            <a:off x="677334" y="1800666"/>
            <a:ext cx="8596668" cy="4240698"/>
          </a:xfrm>
          <a:prstGeom prst="rect">
            <a:avLst/>
          </a:prstGeom>
        </p:spPr>
        <p:txBody>
          <a:bodyPr>
            <a:normAutofit fontScale="85000" lnSpcReduction="1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AU" kern="0" dirty="0">
                <a:latin typeface="Arial" panose="020B0604020202020204" pitchFamily="34" charset="0"/>
                <a:cs typeface="Arial" panose="020B0604020202020204" pitchFamily="34" charset="0"/>
              </a:rPr>
              <a:t>At the end of year 12 you will receive a study score for each subject and an ATAR(Australian Tertiary Admission Rank) to enable you to apply for universities</a:t>
            </a:r>
          </a:p>
          <a:p>
            <a:pPr marL="0" indent="0">
              <a:buNone/>
            </a:pPr>
            <a:endParaRPr lang="en-AU" kern="0" dirty="0">
              <a:latin typeface="Arial" panose="020B0604020202020204" pitchFamily="34" charset="0"/>
              <a:cs typeface="Arial" panose="020B0604020202020204" pitchFamily="34" charset="0"/>
            </a:endParaRPr>
          </a:p>
          <a:p>
            <a:pPr marL="0" indent="0">
              <a:buNone/>
            </a:pPr>
            <a:r>
              <a:rPr lang="en-AU" kern="0" dirty="0">
                <a:latin typeface="Arial" panose="020B0604020202020204" pitchFamily="34" charset="0"/>
                <a:cs typeface="Arial" panose="020B0604020202020204" pitchFamily="34" charset="0"/>
              </a:rPr>
              <a:t>To get a good ATAR, you should therefore pick studies which interest you and in which you can perform well</a:t>
            </a:r>
          </a:p>
          <a:p>
            <a:pPr marL="0" indent="0">
              <a:buNone/>
            </a:pPr>
            <a:endParaRPr lang="en-AU" kern="0" dirty="0">
              <a:latin typeface="Arial" panose="020B0604020202020204" pitchFamily="34" charset="0"/>
              <a:cs typeface="Arial" panose="020B0604020202020204" pitchFamily="34" charset="0"/>
            </a:endParaRPr>
          </a:p>
          <a:p>
            <a:pPr marL="0" indent="0">
              <a:buNone/>
            </a:pPr>
            <a:r>
              <a:rPr lang="en-AU" kern="0" dirty="0">
                <a:latin typeface="Arial" panose="020B0604020202020204" pitchFamily="34" charset="0"/>
                <a:cs typeface="Arial" panose="020B0604020202020204" pitchFamily="34" charset="0"/>
              </a:rPr>
              <a:t>Be wary of choosing VCE studies only because you think they will maximise your ATAR</a:t>
            </a:r>
          </a:p>
          <a:p>
            <a:endParaRPr lang="en-AU" kern="0" dirty="0">
              <a:solidFill>
                <a:schemeClr val="accent2"/>
              </a:solidFill>
            </a:endParaRPr>
          </a:p>
          <a:p>
            <a:pPr>
              <a:lnSpc>
                <a:spcPct val="90000"/>
              </a:lnSpc>
              <a:buFontTx/>
              <a:buNone/>
            </a:pPr>
            <a:endParaRPr lang="en-AU" kern="0" dirty="0">
              <a:solidFill>
                <a:srgbClr val="C00000"/>
              </a:solidFill>
            </a:endParaRPr>
          </a:p>
        </p:txBody>
      </p:sp>
      <p:pic>
        <p:nvPicPr>
          <p:cNvPr id="5" name="Picture 4"/>
          <p:cNvPicPr>
            <a:picLocks noChangeAspect="1"/>
          </p:cNvPicPr>
          <p:nvPr/>
        </p:nvPicPr>
        <p:blipFill>
          <a:blip r:embed="rId2"/>
          <a:stretch>
            <a:fillRect/>
          </a:stretch>
        </p:blipFill>
        <p:spPr>
          <a:xfrm>
            <a:off x="5036234" y="6041364"/>
            <a:ext cx="1667689" cy="634334"/>
          </a:xfrm>
          <a:prstGeom prst="rect">
            <a:avLst/>
          </a:prstGeom>
        </p:spPr>
      </p:pic>
    </p:spTree>
    <p:extLst>
      <p:ext uri="{BB962C8B-B14F-4D97-AF65-F5344CB8AC3E}">
        <p14:creationId xmlns:p14="http://schemas.microsoft.com/office/powerpoint/2010/main" val="165181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7340</TotalTime>
  <Words>808</Words>
  <Application>Microsoft Office PowerPoint</Application>
  <PresentationFormat>Widescreen</PresentationFormat>
  <Paragraphs>129</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Bradley Hand ITC</vt:lpstr>
      <vt:lpstr>Calibri</vt:lpstr>
      <vt:lpstr>Ink Free</vt:lpstr>
      <vt:lpstr>Trebuchet MS</vt:lpstr>
      <vt:lpstr>Wingdings 3</vt:lpstr>
      <vt:lpstr>Facet</vt:lpstr>
      <vt:lpstr>PowerPoint Presentation</vt:lpstr>
      <vt:lpstr> </vt:lpstr>
      <vt:lpstr>Choosing a senior pathway</vt:lpstr>
      <vt:lpstr>PowerPoint Presentation</vt:lpstr>
      <vt:lpstr>VET: Vocational Education and Training For students in either VCE or VCE VM, seeking trade or technical training One day per week, either at Seymour College or at TAFE venues National qualification, usually Certificate 2: two years </vt:lpstr>
      <vt:lpstr>Victorian Certificate of Education</vt:lpstr>
      <vt:lpstr>VCE Structure</vt:lpstr>
      <vt:lpstr>How do I obtain my VCE?</vt:lpstr>
      <vt:lpstr>What does all this mean?</vt:lpstr>
      <vt:lpstr>Tertiary Entrance 2027</vt:lpstr>
      <vt:lpstr>Timeline</vt:lpstr>
      <vt:lpstr>Places to go for information</vt:lpstr>
    </vt:vector>
  </TitlesOfParts>
  <Company>Department of Education and Early Childhood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Rimes</dc:creator>
  <cp:lastModifiedBy>Sharon Hill</cp:lastModifiedBy>
  <cp:revision>210</cp:revision>
  <dcterms:created xsi:type="dcterms:W3CDTF">2014-08-10T10:51:10Z</dcterms:created>
  <dcterms:modified xsi:type="dcterms:W3CDTF">2024-07-31T06:18:03Z</dcterms:modified>
</cp:coreProperties>
</file>