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3" r:id="rId2"/>
  </p:sldMasterIdLst>
  <p:sldIdLst>
    <p:sldId id="260" r:id="rId3"/>
    <p:sldId id="261" r:id="rId4"/>
    <p:sldId id="265" r:id="rId5"/>
    <p:sldId id="266" r:id="rId6"/>
    <p:sldId id="267" r:id="rId7"/>
    <p:sldId id="268" r:id="rId8"/>
    <p:sldId id="269" r:id="rId9"/>
    <p:sldId id="270" r:id="rId10"/>
    <p:sldId id="271" r:id="rId11"/>
    <p:sldId id="27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A013"/>
    <a:srgbClr val="00CC00"/>
    <a:srgbClr val="003399"/>
    <a:srgbClr val="0066CC"/>
    <a:srgbClr val="0033FF"/>
    <a:srgbClr val="990066"/>
    <a:srgbClr val="66CC00"/>
    <a:srgbClr val="00CCFF"/>
    <a:srgbClr val="00CC3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1533129" cy="498768"/>
          </a:xfrm>
          <a:prstGeom prst="rect">
            <a:avLst/>
          </a:prstGeom>
        </p:spPr>
        <p:txBody>
          <a:bodyPr/>
          <a:lstStyle>
            <a:lvl1pPr algn="l">
              <a:defRPr sz="2400">
                <a:solidFill>
                  <a:srgbClr val="00CCFF"/>
                </a:solidFill>
                <a:latin typeface="Museo 700"/>
              </a:defRPr>
            </a:lvl1pPr>
          </a:lstStyle>
          <a:p>
            <a:r>
              <a:rPr lang="en-AU" dirty="0"/>
              <a:t>Contents</a:t>
            </a:r>
            <a:endParaRPr lang="en-US" dirty="0"/>
          </a:p>
        </p:txBody>
      </p:sp>
      <p:sp>
        <p:nvSpPr>
          <p:cNvPr id="3" name="Subtitle 2"/>
          <p:cNvSpPr>
            <a:spLocks noGrp="1"/>
          </p:cNvSpPr>
          <p:nvPr>
            <p:ph type="subTitle" idx="1" hasCustomPrompt="1"/>
          </p:nvPr>
        </p:nvSpPr>
        <p:spPr>
          <a:xfrm>
            <a:off x="1267628" y="1635787"/>
            <a:ext cx="6701114" cy="4194487"/>
          </a:xfrm>
          <a:prstGeom prst="rect">
            <a:avLst/>
          </a:prstGeom>
        </p:spPr>
        <p:txBody>
          <a:bodyPr/>
          <a:lstStyle>
            <a:lvl1pPr marL="342900" indent="-342900" algn="l">
              <a:buAutoNum type="arabicPeriod"/>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Seymour overview</a:t>
            </a:r>
          </a:p>
          <a:p>
            <a:r>
              <a:rPr lang="en-AU" dirty="0"/>
              <a:t>Chapter one title goes here</a:t>
            </a:r>
          </a:p>
          <a:p>
            <a:r>
              <a:rPr lang="en-AU" dirty="0"/>
              <a:t>Chapter two goes here</a:t>
            </a:r>
          </a:p>
          <a:p>
            <a:r>
              <a:rPr lang="en-AU" dirty="0"/>
              <a:t>Chapter three goes here</a:t>
            </a:r>
          </a:p>
          <a:p>
            <a:r>
              <a:rPr lang="en-AU" dirty="0"/>
              <a:t>Conclusion</a:t>
            </a:r>
            <a:endParaRPr lang="en-US" dirty="0"/>
          </a:p>
        </p:txBody>
      </p:sp>
    </p:spTree>
    <p:extLst>
      <p:ext uri="{BB962C8B-B14F-4D97-AF65-F5344CB8AC3E}">
        <p14:creationId xmlns:p14="http://schemas.microsoft.com/office/powerpoint/2010/main" val="2896166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66CC00"/>
                </a:solidFill>
                <a:latin typeface="Museo 700"/>
              </a:defRPr>
            </a:lvl1pPr>
          </a:lstStyle>
          <a:p>
            <a:r>
              <a:rPr lang="en-AU" dirty="0"/>
              <a:t>1. Seymour overview</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2841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990066"/>
                </a:solidFill>
                <a:latin typeface="Museo 700"/>
              </a:defRPr>
            </a:lvl1pPr>
          </a:lstStyle>
          <a:p>
            <a:r>
              <a:rPr lang="en-AU" dirty="0"/>
              <a:t>2. Chapter one</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325881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003399"/>
                </a:solidFill>
                <a:latin typeface="Museo 700"/>
              </a:defRPr>
            </a:lvl1pPr>
          </a:lstStyle>
          <a:p>
            <a:r>
              <a:rPr lang="en-AU" dirty="0"/>
              <a:t>3. Chapter two</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898953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4920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720949"/>
            <a:ext cx="7772400" cy="825874"/>
          </a:xfrm>
          <a:prstGeom prst="rect">
            <a:avLst/>
          </a:prstGeom>
        </p:spPr>
        <p:txBody>
          <a:bodyPr/>
          <a:lstStyle>
            <a:lvl1pPr>
              <a:defRPr sz="4600">
                <a:solidFill>
                  <a:schemeClr val="bg1"/>
                </a:solidFill>
                <a:latin typeface="Museo 700"/>
              </a:defRPr>
            </a:lvl1pPr>
          </a:lstStyle>
          <a:p>
            <a:r>
              <a:rPr lang="en-AU" dirty="0"/>
              <a:t>[Title to come here]</a:t>
            </a:r>
            <a:endParaRPr lang="en-US" dirty="0"/>
          </a:p>
        </p:txBody>
      </p:sp>
      <p:sp>
        <p:nvSpPr>
          <p:cNvPr id="3" name="Subtitle 2"/>
          <p:cNvSpPr>
            <a:spLocks noGrp="1"/>
          </p:cNvSpPr>
          <p:nvPr>
            <p:ph type="subTitle" idx="1" hasCustomPrompt="1"/>
          </p:nvPr>
        </p:nvSpPr>
        <p:spPr>
          <a:xfrm>
            <a:off x="1371600" y="2680915"/>
            <a:ext cx="6400800" cy="800206"/>
          </a:xfrm>
          <a:prstGeom prst="rect">
            <a:avLst/>
          </a:prstGeom>
        </p:spPr>
        <p:txBody>
          <a:bodyPr/>
          <a:lstStyle>
            <a:lvl1pPr marL="0" indent="0" algn="ctr">
              <a:buNone/>
              <a:defRPr sz="1900" b="0" i="0">
                <a:solidFill>
                  <a:schemeClr val="bg1"/>
                </a:solidFill>
                <a:latin typeface="Museo 300"/>
                <a:cs typeface="Museo 5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SUBTITLE TO COME HERE</a:t>
            </a:r>
            <a:endParaRPr lang="en-US" dirty="0"/>
          </a:p>
        </p:txBody>
      </p:sp>
      <p:cxnSp>
        <p:nvCxnSpPr>
          <p:cNvPr id="9" name="Straight Connector 8"/>
          <p:cNvCxnSpPr/>
          <p:nvPr userDrawn="1"/>
        </p:nvCxnSpPr>
        <p:spPr>
          <a:xfrm>
            <a:off x="351913" y="2608930"/>
            <a:ext cx="8407660" cy="0"/>
          </a:xfrm>
          <a:prstGeom prst="line">
            <a:avLst/>
          </a:prstGeom>
          <a:ln w="1905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402415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eymourCollege_folder_follow_bPP.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019933" y="6044797"/>
            <a:ext cx="7146244" cy="828057"/>
          </a:xfrm>
          <a:prstGeom prst="rect">
            <a:avLst/>
          </a:prstGeom>
        </p:spPr>
      </p:pic>
      <p:sp>
        <p:nvSpPr>
          <p:cNvPr id="8" name="Rectangle 7"/>
          <p:cNvSpPr/>
          <p:nvPr userDrawn="1"/>
        </p:nvSpPr>
        <p:spPr>
          <a:xfrm>
            <a:off x="6520556" y="6349720"/>
            <a:ext cx="2385689" cy="307777"/>
          </a:xfrm>
          <a:prstGeom prst="rect">
            <a:avLst/>
          </a:prstGeom>
        </p:spPr>
        <p:txBody>
          <a:bodyPr wrap="square">
            <a:spAutoFit/>
          </a:bodyPr>
          <a:lstStyle/>
          <a:p>
            <a:pPr algn="r"/>
            <a:r>
              <a:rPr lang="en-US" sz="1400" b="0" i="0" dirty="0">
                <a:solidFill>
                  <a:schemeClr val="bg1"/>
                </a:solidFill>
                <a:latin typeface="Museo 700"/>
                <a:cs typeface="Museo 700"/>
              </a:rPr>
              <a:t>Seymour College / </a:t>
            </a:r>
            <a:fld id="{826E4AEB-A5AE-6146-806D-2627046A3A23}" type="slidenum">
              <a:rPr lang="en-US" sz="1400" b="0" i="0" smtClean="0">
                <a:solidFill>
                  <a:schemeClr val="bg1"/>
                </a:solidFill>
                <a:latin typeface="Museo 700"/>
                <a:cs typeface="Museo 700"/>
              </a:rPr>
              <a:pPr algn="r"/>
              <a:t>‹#›</a:t>
            </a:fld>
            <a:endParaRPr lang="en-US" sz="1400" b="0" i="0" dirty="0">
              <a:solidFill>
                <a:schemeClr val="bg1"/>
              </a:solidFill>
              <a:latin typeface="Museo 700"/>
              <a:cs typeface="Museo 700"/>
            </a:endParaRPr>
          </a:p>
        </p:txBody>
      </p:sp>
    </p:spTree>
    <p:extLst>
      <p:ext uri="{BB962C8B-B14F-4D97-AF65-F5344CB8AC3E}">
        <p14:creationId xmlns:p14="http://schemas.microsoft.com/office/powerpoint/2010/main" val="189870638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50"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SeymourCollege_folder_front_bP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59300" cy="6539984"/>
          </a:xfrm>
          <a:prstGeom prst="rect">
            <a:avLst/>
          </a:prstGeom>
        </p:spPr>
      </p:pic>
    </p:spTree>
    <p:extLst>
      <p:ext uri="{BB962C8B-B14F-4D97-AF65-F5344CB8AC3E}">
        <p14:creationId xmlns:p14="http://schemas.microsoft.com/office/powerpoint/2010/main" val="3721117515"/>
      </p:ext>
    </p:extLst>
  </p:cSld>
  <p:clrMap bg1="lt1" tx1="dk1" bg2="lt2" tx2="dk2" accent1="accent1" accent2="accent2" accent3="accent3" accent4="accent4" accent5="accent5" accent6="accent6" hlink="hlink" folHlink="folHlink"/>
  <p:sldLayoutIdLst>
    <p:sldLayoutId id="2147483664"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10327"/>
            <a:ext cx="7772400" cy="1043248"/>
          </a:xfrm>
        </p:spPr>
        <p:txBody>
          <a:bodyPr/>
          <a:lstStyle/>
          <a:p>
            <a:r>
              <a:rPr lang="en-US" sz="9600" dirty="0"/>
              <a:t>VCE Creative Practice</a:t>
            </a:r>
            <a:endParaRPr lang="en-US" sz="7200" dirty="0"/>
          </a:p>
        </p:txBody>
      </p:sp>
    </p:spTree>
    <p:extLst>
      <p:ext uri="{BB962C8B-B14F-4D97-AF65-F5344CB8AC3E}">
        <p14:creationId xmlns:p14="http://schemas.microsoft.com/office/powerpoint/2010/main" val="2834351318"/>
      </p:ext>
    </p:extLst>
  </p:cSld>
  <p:clrMapOvr>
    <a:masterClrMapping/>
  </p:clrMapOvr>
  <mc:AlternateContent xmlns:mc="http://schemas.openxmlformats.org/markup-compatibility/2006" xmlns:p14="http://schemas.microsoft.com/office/powerpoint/2010/main">
    <mc:Choice Requires="p14">
      <p:transition spd="slow" p14:dur="2000" advTm="20561"/>
    </mc:Choice>
    <mc:Fallback xmlns="">
      <p:transition spd="slow" advTm="2056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0" y="450749"/>
            <a:ext cx="7991787" cy="498768"/>
          </a:xfrm>
        </p:spPr>
        <p:txBody>
          <a:bodyPr/>
          <a:lstStyle/>
          <a:p>
            <a:r>
              <a:rPr lang="en-US" b="1" dirty="0">
                <a:solidFill>
                  <a:srgbClr val="000000"/>
                </a:solidFill>
                <a:effectLst/>
                <a:latin typeface="Aptos" panose="020B0004020202020204" pitchFamily="34" charset="0"/>
                <a:ea typeface="Aptos" panose="020B0004020202020204" pitchFamily="34" charset="0"/>
              </a:rPr>
              <a:t>Studies in Art, Creative Pra</a:t>
            </a:r>
            <a:r>
              <a:rPr lang="en-US" b="1" dirty="0">
                <a:solidFill>
                  <a:srgbClr val="000000"/>
                </a:solidFill>
                <a:latin typeface="Aptos" panose="020B0004020202020204" pitchFamily="34" charset="0"/>
                <a:ea typeface="Aptos" panose="020B0004020202020204" pitchFamily="34" charset="0"/>
              </a:rPr>
              <a:t>ctice</a:t>
            </a:r>
            <a:r>
              <a:rPr lang="en-US" b="1" dirty="0">
                <a:solidFill>
                  <a:srgbClr val="000000"/>
                </a:solidFill>
                <a:effectLst/>
                <a:latin typeface="Aptos" panose="020B0004020202020204" pitchFamily="34" charset="0"/>
                <a:ea typeface="Aptos" panose="020B0004020202020204" pitchFamily="34" charset="0"/>
              </a:rPr>
              <a:t> can lead to study and career options in the following areas:</a:t>
            </a:r>
          </a:p>
        </p:txBody>
      </p:sp>
      <p:sp>
        <p:nvSpPr>
          <p:cNvPr id="3" name="Subtitle 2"/>
          <p:cNvSpPr>
            <a:spLocks noGrp="1"/>
          </p:cNvSpPr>
          <p:nvPr>
            <p:ph type="subTitle" idx="1"/>
          </p:nvPr>
        </p:nvSpPr>
        <p:spPr>
          <a:xfrm>
            <a:off x="581892" y="1286758"/>
            <a:ext cx="8034208" cy="4722156"/>
          </a:xfrm>
        </p:spPr>
        <p:txBody>
          <a:bodyPr/>
          <a:lstStyle/>
          <a:p>
            <a:pPr marL="0" indent="0" algn="ctr">
              <a:lnSpc>
                <a:spcPct val="115000"/>
              </a:lnSpc>
              <a:spcAft>
                <a:spcPts val="800"/>
              </a:spcAft>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Animation</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15000"/>
              </a:lnSpc>
              <a:spcAft>
                <a:spcPts val="800"/>
              </a:spcAft>
              <a:buNone/>
            </a:pPr>
            <a:r>
              <a:rPr lang="en-AU" i="1" kern="100" dirty="0">
                <a:latin typeface="Aptos" panose="020B0004020202020204" pitchFamily="34" charset="0"/>
                <a:ea typeface="Aptos" panose="020B0004020202020204" pitchFamily="34" charset="0"/>
                <a:cs typeface="Times New Roman" panose="02020603050405020304" pitchFamily="18" charset="0"/>
              </a:rPr>
              <a:t>Arts Journalism</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15000"/>
              </a:lnSpc>
              <a:spcAft>
                <a:spcPts val="800"/>
              </a:spcAft>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Gallery &amp; Museum curation</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15000"/>
              </a:lnSpc>
              <a:spcAft>
                <a:spcPts val="800"/>
              </a:spcAft>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Photography</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15000"/>
              </a:lnSpc>
              <a:spcAft>
                <a:spcPts val="800"/>
              </a:spcAft>
              <a:buNone/>
            </a:pPr>
            <a:r>
              <a:rPr lang="en-AU" i="1" kern="100" dirty="0">
                <a:latin typeface="Aptos" panose="020B0004020202020204" pitchFamily="34" charset="0"/>
                <a:ea typeface="Aptos" panose="020B0004020202020204" pitchFamily="34" charset="0"/>
                <a:cs typeface="Times New Roman" panose="02020603050405020304" pitchFamily="18" charset="0"/>
              </a:rPr>
              <a:t>I</a:t>
            </a:r>
            <a:r>
              <a:rPr lang="en-AU" sz="1800" i="1" kern="100" dirty="0">
                <a:effectLst/>
                <a:latin typeface="Aptos" panose="020B0004020202020204" pitchFamily="34" charset="0"/>
                <a:ea typeface="Aptos" panose="020B0004020202020204" pitchFamily="34" charset="0"/>
                <a:cs typeface="Times New Roman" panose="02020603050405020304" pitchFamily="18" charset="0"/>
              </a:rPr>
              <a:t>llustration &amp; Design</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15000"/>
              </a:lnSpc>
              <a:spcAft>
                <a:spcPts val="800"/>
              </a:spcAft>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Education &amp; Community Development</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15000"/>
              </a:lnSpc>
              <a:spcAft>
                <a:spcPts val="800"/>
              </a:spcAft>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Creative Producer</a:t>
            </a:r>
          </a:p>
          <a:p>
            <a:pPr marL="0" indent="0" algn="ctr">
              <a:lnSpc>
                <a:spcPct val="115000"/>
              </a:lnSpc>
              <a:spcAft>
                <a:spcPts val="800"/>
              </a:spcAft>
              <a:buNone/>
            </a:pPr>
            <a:r>
              <a:rPr lang="en-AU" i="1" kern="100" dirty="0">
                <a:latin typeface="Aptos" panose="020B0004020202020204" pitchFamily="34" charset="0"/>
                <a:ea typeface="Aptos" panose="020B0004020202020204" pitchFamily="34" charset="0"/>
                <a:cs typeface="Times New Roman" panose="02020603050405020304" pitchFamily="18" charset="0"/>
              </a:rPr>
              <a:t>Arts technician</a:t>
            </a:r>
          </a:p>
          <a:p>
            <a:pPr marL="0" indent="0" algn="ctr">
              <a:lnSpc>
                <a:spcPct val="115000"/>
              </a:lnSpc>
              <a:spcAft>
                <a:spcPts val="800"/>
              </a:spcAft>
              <a:buNone/>
            </a:pPr>
            <a:r>
              <a:rPr lang="en-AU" i="1" kern="100" dirty="0">
                <a:latin typeface="Aptos" panose="020B0004020202020204" pitchFamily="34" charset="0"/>
                <a:ea typeface="Aptos" panose="020B0004020202020204" pitchFamily="34" charset="0"/>
                <a:cs typeface="Times New Roman" panose="02020603050405020304" pitchFamily="18" charset="0"/>
              </a:rPr>
              <a:t>Tattoo Artist</a:t>
            </a:r>
          </a:p>
          <a:p>
            <a:pPr marL="0" indent="0" algn="ctr">
              <a:lnSpc>
                <a:spcPct val="115000"/>
              </a:lnSpc>
              <a:spcAft>
                <a:spcPts val="800"/>
              </a:spcAft>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Exhibiting Visual Artist</a:t>
            </a:r>
          </a:p>
          <a:p>
            <a:pPr marL="0" indent="0" algn="ctr">
              <a:lnSpc>
                <a:spcPct val="115000"/>
              </a:lnSpc>
              <a:spcAft>
                <a:spcPts val="800"/>
              </a:spcAft>
              <a:buNone/>
            </a:pPr>
            <a:br>
              <a:rPr lang="en-AU" sz="1800" i="1"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4149930460"/>
      </p:ext>
    </p:extLst>
  </p:cSld>
  <p:clrMapOvr>
    <a:masterClrMapping/>
  </p:clrMapOvr>
  <mc:AlternateContent xmlns:mc="http://schemas.openxmlformats.org/markup-compatibility/2006" xmlns:p14="http://schemas.microsoft.com/office/powerpoint/2010/main">
    <mc:Choice Requires="p14">
      <p:transition spd="slow" p14:dur="2000" advTm="57706"/>
    </mc:Choice>
    <mc:Fallback xmlns="">
      <p:transition spd="slow" advTm="5770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1" y="450749"/>
            <a:ext cx="7121236" cy="498768"/>
          </a:xfrm>
        </p:spPr>
        <p:txBody>
          <a:bodyPr/>
          <a:lstStyle/>
          <a:p>
            <a:r>
              <a:rPr lang="en-US" sz="2800" b="1" dirty="0">
                <a:solidFill>
                  <a:schemeClr val="tx1"/>
                </a:solidFill>
              </a:rPr>
              <a:t>Overview</a:t>
            </a:r>
          </a:p>
        </p:txBody>
      </p:sp>
      <p:sp>
        <p:nvSpPr>
          <p:cNvPr id="3" name="Subtitle 2"/>
          <p:cNvSpPr>
            <a:spLocks noGrp="1"/>
          </p:cNvSpPr>
          <p:nvPr>
            <p:ph type="subTitle" idx="1"/>
          </p:nvPr>
        </p:nvSpPr>
        <p:spPr>
          <a:xfrm>
            <a:off x="581891" y="1282045"/>
            <a:ext cx="8067202" cy="4692035"/>
          </a:xfrm>
        </p:spPr>
        <p:txBody>
          <a:bodyPr/>
          <a:lstStyle/>
          <a:p>
            <a:pPr marL="0" indent="0" algn="ctr">
              <a:spcBef>
                <a:spcPts val="600"/>
              </a:spcBef>
              <a:spcAft>
                <a:spcPts val="800"/>
              </a:spcAft>
              <a:buNone/>
            </a:pPr>
            <a:r>
              <a:rPr lang="en-AU" sz="2000" dirty="0">
                <a:solidFill>
                  <a:srgbClr val="000000"/>
                </a:solidFill>
                <a:latin typeface="Aptos" panose="020B0004020202020204" pitchFamily="34" charset="0"/>
              </a:rPr>
              <a:t> Art is an integral part of life and contributes to a progressive society. </a:t>
            </a:r>
          </a:p>
          <a:p>
            <a:pPr marL="285750" indent="-285750">
              <a:spcBef>
                <a:spcPts val="600"/>
              </a:spcBef>
              <a:spcAft>
                <a:spcPts val="800"/>
              </a:spcAft>
              <a:buFont typeface="Arial" panose="020B0604020202020204" pitchFamily="34" charset="0"/>
              <a:buChar char="•"/>
            </a:pPr>
            <a:r>
              <a:rPr lang="en-AU" sz="2000" dirty="0">
                <a:solidFill>
                  <a:srgbClr val="000000"/>
                </a:solidFill>
                <a:latin typeface="Aptos" panose="020B0004020202020204" pitchFamily="34" charset="0"/>
              </a:rPr>
              <a:t>In the study of VCE Art Creative Practice, research and investigation inform art making. Through the study of artworks, the practices of artists and their role in society, students develop their individual art practice, and communicate ideas and meaning using a range of materials, techniques and processes.</a:t>
            </a:r>
          </a:p>
          <a:p>
            <a:pPr marL="285750" indent="-285750">
              <a:spcBef>
                <a:spcPts val="600"/>
              </a:spcBef>
              <a:spcAft>
                <a:spcPts val="800"/>
              </a:spcAft>
              <a:buFont typeface="Arial" panose="020B0604020202020204" pitchFamily="34" charset="0"/>
              <a:buChar char="•"/>
            </a:pPr>
            <a:r>
              <a:rPr lang="en-AU" sz="2000" dirty="0">
                <a:solidFill>
                  <a:srgbClr val="000000"/>
                </a:solidFill>
                <a:effectLst/>
                <a:latin typeface="Aptos" panose="020B0004020202020204" pitchFamily="34" charset="0"/>
                <a:ea typeface="Aptos" panose="020B0004020202020204" pitchFamily="34" charset="0"/>
              </a:rPr>
              <a:t>VCE Creative Practice </a:t>
            </a:r>
            <a:r>
              <a:rPr lang="en-AU" sz="2000" dirty="0">
                <a:solidFill>
                  <a:srgbClr val="000000"/>
                </a:solidFill>
                <a:latin typeface="Aptos" panose="020B0004020202020204" pitchFamily="34" charset="0"/>
              </a:rPr>
              <a:t>includes Making and Responding, where students develop their skills in critical and creative thinking, innovation, problem-solving and risk-taking. By combining a focused study of artworks, art practice and practical art making, students recognise the interplay between research, art practice and the analysis and interpretation of art works.</a:t>
            </a:r>
          </a:p>
          <a:p>
            <a:pPr marL="0" indent="0">
              <a:buNone/>
            </a:pPr>
            <a:endParaRPr lang="en-US" dirty="0"/>
          </a:p>
        </p:txBody>
      </p:sp>
    </p:spTree>
    <p:extLst>
      <p:ext uri="{BB962C8B-B14F-4D97-AF65-F5344CB8AC3E}">
        <p14:creationId xmlns:p14="http://schemas.microsoft.com/office/powerpoint/2010/main" val="1047631972"/>
      </p:ext>
    </p:extLst>
  </p:cSld>
  <p:clrMapOvr>
    <a:masterClrMapping/>
  </p:clrMapOvr>
  <mc:AlternateContent xmlns:mc="http://schemas.openxmlformats.org/markup-compatibility/2006" xmlns:p14="http://schemas.microsoft.com/office/powerpoint/2010/main">
    <mc:Choice Requires="p14">
      <p:transition spd="slow" p14:dur="2000" advTm="57706"/>
    </mc:Choice>
    <mc:Fallback xmlns="">
      <p:transition spd="slow" advTm="5770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1" y="450749"/>
            <a:ext cx="7121236" cy="498768"/>
          </a:xfrm>
        </p:spPr>
        <p:txBody>
          <a:bodyPr/>
          <a:lstStyle/>
          <a:p>
            <a:r>
              <a:rPr lang="en-AU" sz="2800" b="1" dirty="0">
                <a:solidFill>
                  <a:srgbClr val="000000"/>
                </a:solidFill>
                <a:effectLst/>
                <a:latin typeface="Aptos" panose="020B0004020202020204" pitchFamily="34" charset="0"/>
                <a:ea typeface="Aptos" panose="020B0004020202020204" pitchFamily="34" charset="0"/>
              </a:rPr>
              <a:t>VCE Creative Practice is a </a:t>
            </a:r>
            <a:r>
              <a:rPr lang="en-AU" sz="2800" b="1" dirty="0">
                <a:solidFill>
                  <a:srgbClr val="10A013"/>
                </a:solidFill>
                <a:effectLst/>
                <a:latin typeface="Aptos" panose="020B0004020202020204" pitchFamily="34" charset="0"/>
                <a:ea typeface="Aptos" panose="020B0004020202020204" pitchFamily="34" charset="0"/>
              </a:rPr>
              <a:t>folio</a:t>
            </a:r>
            <a:r>
              <a:rPr lang="en-AU" sz="2800" b="1" dirty="0">
                <a:solidFill>
                  <a:srgbClr val="000000"/>
                </a:solidFill>
                <a:effectLst/>
                <a:latin typeface="Aptos" panose="020B0004020202020204" pitchFamily="34" charset="0"/>
                <a:ea typeface="Aptos" panose="020B0004020202020204" pitchFamily="34" charset="0"/>
              </a:rPr>
              <a:t> subject</a:t>
            </a:r>
            <a:endParaRPr lang="en-US" sz="2800" b="1" dirty="0">
              <a:solidFill>
                <a:schemeClr val="tx1"/>
              </a:solidFill>
            </a:endParaRPr>
          </a:p>
        </p:txBody>
      </p:sp>
      <p:sp>
        <p:nvSpPr>
          <p:cNvPr id="3" name="Subtitle 2"/>
          <p:cNvSpPr>
            <a:spLocks noGrp="1"/>
          </p:cNvSpPr>
          <p:nvPr>
            <p:ph type="subTitle" idx="1"/>
          </p:nvPr>
        </p:nvSpPr>
        <p:spPr>
          <a:xfrm>
            <a:off x="581892" y="1310326"/>
            <a:ext cx="8034208" cy="4663754"/>
          </a:xfrm>
        </p:spPr>
        <p:txBody>
          <a:bodyPr/>
          <a:lstStyle/>
          <a:p>
            <a:pPr>
              <a:spcBef>
                <a:spcPts val="600"/>
              </a:spcBef>
              <a:spcAft>
                <a:spcPts val="600"/>
              </a:spcAft>
              <a:buFont typeface="Arial" panose="020B0604020202020204" pitchFamily="34" charset="0"/>
              <a:buChar char="•"/>
            </a:pPr>
            <a:r>
              <a:rPr lang="en-AU" sz="2000" dirty="0">
                <a:solidFill>
                  <a:srgbClr val="000000"/>
                </a:solidFill>
                <a:effectLst/>
                <a:latin typeface="Aptos" panose="020B0004020202020204" pitchFamily="34" charset="0"/>
                <a:ea typeface="Aptos" panose="020B0004020202020204" pitchFamily="34" charset="0"/>
              </a:rPr>
              <a:t>A folio is a record of a student’s learning. </a:t>
            </a:r>
            <a:r>
              <a:rPr lang="en-AU" sz="2000" i="1" dirty="0">
                <a:solidFill>
                  <a:srgbClr val="000000"/>
                </a:solidFill>
                <a:effectLst/>
                <a:latin typeface="Aptos" panose="020B0004020202020204" pitchFamily="34" charset="0"/>
                <a:ea typeface="Aptos" panose="020B0004020202020204" pitchFamily="34" charset="0"/>
              </a:rPr>
              <a:t>It contains a student’s design process; research, ideas, planning, successes/failures, goals, and outcomes. </a:t>
            </a:r>
          </a:p>
          <a:p>
            <a:pPr>
              <a:spcBef>
                <a:spcPts val="600"/>
              </a:spcBef>
              <a:spcAft>
                <a:spcPts val="600"/>
              </a:spcAft>
              <a:buFont typeface="Arial" panose="020B0604020202020204" pitchFamily="34" charset="0"/>
              <a:buChar char="•"/>
            </a:pPr>
            <a:r>
              <a:rPr lang="en-AU" sz="2000" dirty="0">
                <a:solidFill>
                  <a:srgbClr val="000000"/>
                </a:solidFill>
                <a:effectLst/>
                <a:latin typeface="Aptos" panose="020B0004020202020204" pitchFamily="34" charset="0"/>
                <a:ea typeface="Aptos" panose="020B0004020202020204" pitchFamily="34" charset="0"/>
              </a:rPr>
              <a:t>A folio can provide part of a student’s entry to the workforce or further education. </a:t>
            </a:r>
          </a:p>
          <a:p>
            <a:pPr>
              <a:spcBef>
                <a:spcPts val="600"/>
              </a:spcBef>
              <a:spcAft>
                <a:spcPts val="600"/>
              </a:spcAft>
              <a:buFont typeface="Arial" panose="020B0604020202020204" pitchFamily="34" charset="0"/>
              <a:buChar char="•"/>
            </a:pPr>
            <a:r>
              <a:rPr lang="en-AU" sz="2000" dirty="0">
                <a:solidFill>
                  <a:srgbClr val="000000"/>
                </a:solidFill>
                <a:effectLst/>
                <a:latin typeface="Aptos" panose="020B0004020202020204" pitchFamily="34" charset="0"/>
                <a:ea typeface="Aptos" panose="020B0004020202020204" pitchFamily="34" charset="0"/>
              </a:rPr>
              <a:t>A folio is a </a:t>
            </a:r>
            <a:r>
              <a:rPr lang="en-AU" sz="2000" b="1" dirty="0">
                <a:solidFill>
                  <a:srgbClr val="00B050"/>
                </a:solidFill>
                <a:effectLst/>
                <a:latin typeface="Aptos" panose="020B0004020202020204" pitchFamily="34" charset="0"/>
                <a:ea typeface="Aptos" panose="020B0004020202020204" pitchFamily="34" charset="0"/>
              </a:rPr>
              <a:t>large time commitment </a:t>
            </a:r>
            <a:r>
              <a:rPr lang="en-AU" sz="2000" dirty="0">
                <a:solidFill>
                  <a:srgbClr val="000000"/>
                </a:solidFill>
                <a:effectLst/>
                <a:latin typeface="Aptos" panose="020B0004020202020204" pitchFamily="34" charset="0"/>
                <a:ea typeface="Aptos" panose="020B0004020202020204" pitchFamily="34" charset="0"/>
              </a:rPr>
              <a:t>to a subject and requires constant and ongoing attention. </a:t>
            </a:r>
            <a:r>
              <a:rPr lang="en-AU" sz="2000" i="1" dirty="0">
                <a:solidFill>
                  <a:srgbClr val="000000"/>
                </a:solidFill>
                <a:effectLst/>
                <a:latin typeface="Aptos" panose="020B0004020202020204" pitchFamily="34" charset="0"/>
                <a:ea typeface="Aptos" panose="020B0004020202020204" pitchFamily="34" charset="0"/>
              </a:rPr>
              <a:t>Students need to be able to manage their time wisely as a folio is not something that can simply be thrown together at the last minute. </a:t>
            </a:r>
          </a:p>
          <a:p>
            <a:pPr>
              <a:spcBef>
                <a:spcPts val="600"/>
              </a:spcBef>
              <a:spcAft>
                <a:spcPts val="600"/>
              </a:spcAft>
              <a:buFont typeface="Arial" panose="020B0604020202020204" pitchFamily="34" charset="0"/>
              <a:buChar char="•"/>
            </a:pPr>
            <a:r>
              <a:rPr lang="en-AU" sz="2000" dirty="0">
                <a:solidFill>
                  <a:srgbClr val="000000"/>
                </a:solidFill>
                <a:effectLst/>
                <a:latin typeface="Aptos" panose="020B0004020202020204" pitchFamily="34" charset="0"/>
                <a:ea typeface="Aptos" panose="020B0004020202020204" pitchFamily="34" charset="0"/>
              </a:rPr>
              <a:t>Certain university and TAFE courses rely on folios for entry. </a:t>
            </a:r>
            <a:r>
              <a:rPr lang="en-AU" sz="2000" i="1" dirty="0">
                <a:solidFill>
                  <a:srgbClr val="000000"/>
                </a:solidFill>
                <a:effectLst/>
                <a:latin typeface="Aptos" panose="020B0004020202020204" pitchFamily="34" charset="0"/>
                <a:ea typeface="Aptos" panose="020B0004020202020204" pitchFamily="34" charset="0"/>
              </a:rPr>
              <a:t>Both the presentation and contents of a folio are part of the interview or entrance process and can be as meaningful as an ATAR score.</a:t>
            </a:r>
            <a:endParaRPr lang="en-AU" sz="2000" i="1" dirty="0">
              <a:solidFill>
                <a:srgbClr val="000000"/>
              </a:solidFill>
              <a:effectLst/>
              <a:latin typeface="Arial" panose="020B0604020202020204" pitchFamily="34" charset="0"/>
              <a:ea typeface="Aptos" panose="020B0004020202020204" pitchFamily="34" charset="0"/>
            </a:endParaRPr>
          </a:p>
          <a:p>
            <a:pPr marL="0" indent="0">
              <a:buNone/>
            </a:pPr>
            <a:endParaRPr lang="en-US" dirty="0"/>
          </a:p>
        </p:txBody>
      </p:sp>
    </p:spTree>
    <p:extLst>
      <p:ext uri="{BB962C8B-B14F-4D97-AF65-F5344CB8AC3E}">
        <p14:creationId xmlns:p14="http://schemas.microsoft.com/office/powerpoint/2010/main" val="1882360207"/>
      </p:ext>
    </p:extLst>
  </p:cSld>
  <p:clrMapOvr>
    <a:masterClrMapping/>
  </p:clrMapOvr>
  <mc:AlternateContent xmlns:mc="http://schemas.openxmlformats.org/markup-compatibility/2006" xmlns:p14="http://schemas.microsoft.com/office/powerpoint/2010/main">
    <mc:Choice Requires="p14">
      <p:transition spd="slow" p14:dur="2000" advTm="57706"/>
    </mc:Choice>
    <mc:Fallback xmlns="">
      <p:transition spd="slow" advTm="5770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1" y="450749"/>
            <a:ext cx="7121236" cy="498768"/>
          </a:xfrm>
        </p:spPr>
        <p:txBody>
          <a:bodyPr/>
          <a:lstStyle/>
          <a:p>
            <a:r>
              <a:rPr lang="en-AU" sz="2800" b="1" dirty="0">
                <a:solidFill>
                  <a:srgbClr val="000000"/>
                </a:solidFill>
                <a:effectLst/>
                <a:latin typeface="Aptos" panose="020B0004020202020204" pitchFamily="34" charset="0"/>
                <a:ea typeface="Aptos" panose="020B0004020202020204" pitchFamily="34" charset="0"/>
              </a:rPr>
              <a:t>Structure</a:t>
            </a:r>
            <a:endParaRPr lang="en-US" sz="2800" b="1" dirty="0">
              <a:solidFill>
                <a:schemeClr val="tx1"/>
              </a:solidFill>
            </a:endParaRPr>
          </a:p>
        </p:txBody>
      </p:sp>
      <p:sp>
        <p:nvSpPr>
          <p:cNvPr id="3" name="Subtitle 2"/>
          <p:cNvSpPr>
            <a:spLocks noGrp="1"/>
          </p:cNvSpPr>
          <p:nvPr>
            <p:ph type="subTitle" idx="1"/>
          </p:nvPr>
        </p:nvSpPr>
        <p:spPr>
          <a:xfrm>
            <a:off x="554896" y="963544"/>
            <a:ext cx="8034208" cy="4762341"/>
          </a:xfrm>
        </p:spPr>
        <p:txBody>
          <a:bodyPr/>
          <a:lstStyle/>
          <a:p>
            <a:pPr marL="0" indent="0">
              <a:lnSpc>
                <a:spcPct val="115000"/>
              </a:lnSpc>
              <a:spcAft>
                <a:spcPts val="800"/>
              </a:spcAft>
              <a:buNone/>
            </a:pPr>
            <a:r>
              <a:rPr lang="en-AU" sz="1800" b="1" kern="100" dirty="0">
                <a:effectLst/>
                <a:latin typeface="Aptos" panose="020B0004020202020204" pitchFamily="34" charset="0"/>
                <a:ea typeface="Aptos" panose="020B0004020202020204" pitchFamily="34" charset="0"/>
                <a:cs typeface="Times New Roman" panose="02020603050405020304" pitchFamily="18" charset="0"/>
              </a:rPr>
              <a:t>This study is made up of four units:</a:t>
            </a:r>
            <a:endParaRPr lang="en-AU" b="1" kern="100" dirty="0">
              <a:latin typeface="Aptos" panose="020B0004020202020204" pitchFamily="34" charset="0"/>
              <a:ea typeface="Aptos" panose="020B0004020202020204" pitchFamily="34" charset="0"/>
              <a:cs typeface="Times New Roman" panose="02020603050405020304" pitchFamily="18" charset="0"/>
            </a:endParaRPr>
          </a:p>
          <a:p>
            <a:pPr marL="285750" indent="-285750">
              <a:spcAft>
                <a:spcPts val="800"/>
              </a:spcAft>
              <a:buFont typeface="Arial" panose="020B0604020202020204" pitchFamily="34" charset="0"/>
              <a:buChar char="•"/>
            </a:pPr>
            <a:r>
              <a:rPr lang="en-AU" kern="1100" dirty="0">
                <a:latin typeface="Arial" panose="020B0604020202020204" pitchFamily="34" charset="0"/>
              </a:rPr>
              <a:t>Unit 1: Interpreting artworks and exploring the Creative Practice</a:t>
            </a:r>
          </a:p>
          <a:p>
            <a:pPr marL="0" indent="0">
              <a:spcAft>
                <a:spcPts val="800"/>
              </a:spcAft>
              <a:buNone/>
            </a:pPr>
            <a:endParaRPr lang="en-AU" kern="1100" dirty="0">
              <a:latin typeface="Arial" panose="020B0604020202020204" pitchFamily="34" charset="0"/>
            </a:endParaRPr>
          </a:p>
          <a:p>
            <a:pPr marL="285750" lvl="0" indent="-285750">
              <a:spcBef>
                <a:spcPts val="300"/>
              </a:spcBef>
              <a:spcAft>
                <a:spcPts val="300"/>
              </a:spcAft>
              <a:buFont typeface="Arial" panose="020B0604020202020204" pitchFamily="34" charset="0"/>
              <a:buChar char="•"/>
              <a:tabLst>
                <a:tab pos="269875" algn="l"/>
              </a:tabLst>
            </a:pPr>
            <a:r>
              <a:rPr lang="en-AU" kern="1100" dirty="0">
                <a:latin typeface="Arial" panose="020B0604020202020204" pitchFamily="34" charset="0"/>
              </a:rPr>
              <a:t>Unit 2: Interpreting artworks and developing the Creative Practice</a:t>
            </a:r>
          </a:p>
          <a:p>
            <a:pPr marL="0" lvl="0" indent="0">
              <a:spcBef>
                <a:spcPts val="300"/>
              </a:spcBef>
              <a:spcAft>
                <a:spcPts val="300"/>
              </a:spcAft>
              <a:buNone/>
              <a:tabLst>
                <a:tab pos="269875" algn="l"/>
              </a:tabLst>
            </a:pPr>
            <a:endParaRPr lang="en-AU" kern="1100" dirty="0">
              <a:latin typeface="Arial" panose="020B0604020202020204" pitchFamily="34" charset="0"/>
            </a:endParaRPr>
          </a:p>
          <a:p>
            <a:pPr marL="285750" lvl="0" indent="-285750">
              <a:spcBef>
                <a:spcPts val="300"/>
              </a:spcBef>
              <a:spcAft>
                <a:spcPts val="300"/>
              </a:spcAft>
              <a:buFont typeface="Arial" panose="020B0604020202020204" pitchFamily="34" charset="0"/>
              <a:buChar char="•"/>
              <a:tabLst>
                <a:tab pos="269875" algn="l"/>
              </a:tabLst>
            </a:pPr>
            <a:r>
              <a:rPr lang="en-AU" kern="1100" dirty="0">
                <a:latin typeface="Arial" panose="020B0604020202020204" pitchFamily="34" charset="0"/>
              </a:rPr>
              <a:t>Unit 3: Investigation, ideas, artworks and the Creative Practice</a:t>
            </a:r>
          </a:p>
          <a:p>
            <a:pPr marL="285750" lvl="0" indent="-285750">
              <a:spcBef>
                <a:spcPts val="300"/>
              </a:spcBef>
              <a:spcAft>
                <a:spcPts val="300"/>
              </a:spcAft>
              <a:buFont typeface="Arial" panose="020B0604020202020204" pitchFamily="34" charset="0"/>
              <a:buChar char="•"/>
              <a:tabLst>
                <a:tab pos="269875" algn="l"/>
              </a:tabLst>
            </a:pPr>
            <a:endParaRPr lang="en-AU" kern="1100" dirty="0">
              <a:latin typeface="Arial" panose="020B0604020202020204" pitchFamily="34" charset="0"/>
            </a:endParaRPr>
          </a:p>
          <a:p>
            <a:pPr marL="285750" indent="-285750">
              <a:spcAft>
                <a:spcPts val="800"/>
              </a:spcAft>
              <a:buFont typeface="Arial" panose="020B0604020202020204" pitchFamily="34" charset="0"/>
              <a:buChar char="•"/>
            </a:pPr>
            <a:r>
              <a:rPr lang="en-AU" kern="1100" dirty="0">
                <a:latin typeface="Arial" panose="020B0604020202020204" pitchFamily="34" charset="0"/>
              </a:rPr>
              <a:t>Unit 4: Interpreting, resolving and presenting artworks and the Creative Practice</a:t>
            </a:r>
            <a:endParaRPr lang="en-US" kern="1100" dirty="0">
              <a:latin typeface="Arial" panose="020B0604020202020204" pitchFamily="34" charset="0"/>
            </a:endParaRPr>
          </a:p>
          <a:p>
            <a:pPr marL="0" indent="0">
              <a:lnSpc>
                <a:spcPct val="115000"/>
              </a:lnSpc>
              <a:spcAft>
                <a:spcPts val="800"/>
              </a:spcAft>
              <a:buNone/>
            </a:pPr>
            <a:r>
              <a:rPr lang="en-AU" sz="1800" b="1" kern="100" dirty="0">
                <a:effectLst/>
                <a:latin typeface="Aptos" panose="020B0004020202020204" pitchFamily="34" charset="0"/>
                <a:ea typeface="Aptos" panose="020B0004020202020204" pitchFamily="34" charset="0"/>
                <a:cs typeface="Times New Roman" panose="02020603050405020304" pitchFamily="18" charset="0"/>
              </a:rPr>
              <a:t>Entry:</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15000"/>
              </a:lnSpc>
              <a:spcAft>
                <a:spcPts val="800"/>
              </a:spcAft>
              <a:buNone/>
            </a:pPr>
            <a:r>
              <a:rPr lang="en-AU" sz="1800" kern="100" dirty="0">
                <a:effectLst/>
                <a:latin typeface="Aptos" panose="020B0004020202020204" pitchFamily="34" charset="0"/>
                <a:ea typeface="Aptos" panose="020B0004020202020204" pitchFamily="34" charset="0"/>
                <a:cs typeface="Times New Roman" panose="02020603050405020304" pitchFamily="18" charset="0"/>
              </a:rPr>
              <a:t>There are no prerequisites for entry to Units 1, 2 and 3.                                               Students </a:t>
            </a:r>
            <a:r>
              <a:rPr lang="en-AU" sz="1800" b="1"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must undertake </a:t>
            </a:r>
            <a:r>
              <a:rPr lang="en-AU" sz="1800" kern="100" dirty="0">
                <a:effectLst/>
                <a:latin typeface="Aptos" panose="020B0004020202020204" pitchFamily="34" charset="0"/>
                <a:ea typeface="Aptos" panose="020B0004020202020204" pitchFamily="34" charset="0"/>
                <a:cs typeface="Times New Roman" panose="02020603050405020304" pitchFamily="18" charset="0"/>
              </a:rPr>
              <a:t>Unit 3 and Unit 4 as a sequence.</a:t>
            </a:r>
          </a:p>
          <a:p>
            <a:pPr marL="0" indent="0">
              <a:buNone/>
            </a:pPr>
            <a:endParaRPr lang="en-US" dirty="0"/>
          </a:p>
        </p:txBody>
      </p:sp>
    </p:spTree>
    <p:extLst>
      <p:ext uri="{BB962C8B-B14F-4D97-AF65-F5344CB8AC3E}">
        <p14:creationId xmlns:p14="http://schemas.microsoft.com/office/powerpoint/2010/main" val="2941402882"/>
      </p:ext>
    </p:extLst>
  </p:cSld>
  <p:clrMapOvr>
    <a:masterClrMapping/>
  </p:clrMapOvr>
  <mc:AlternateContent xmlns:mc="http://schemas.openxmlformats.org/markup-compatibility/2006" xmlns:p14="http://schemas.microsoft.com/office/powerpoint/2010/main">
    <mc:Choice Requires="p14">
      <p:transition spd="slow" p14:dur="2000" advTm="57706"/>
    </mc:Choice>
    <mc:Fallback xmlns="">
      <p:transition spd="slow" advTm="5770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0" y="450749"/>
            <a:ext cx="7991787" cy="498768"/>
          </a:xfrm>
        </p:spPr>
        <p:txBody>
          <a:bodyPr/>
          <a:lstStyle/>
          <a:p>
            <a:r>
              <a:rPr lang="en-US" sz="2800" b="1" dirty="0">
                <a:solidFill>
                  <a:srgbClr val="000000"/>
                </a:solidFill>
                <a:effectLst/>
                <a:latin typeface="Aptos" panose="020B0004020202020204" pitchFamily="34" charset="0"/>
                <a:ea typeface="Aptos" panose="020B0004020202020204" pitchFamily="34" charset="0"/>
              </a:rPr>
              <a:t>Unit 1: </a:t>
            </a:r>
            <a:r>
              <a:rPr lang="en-AU" sz="2000" b="1" dirty="0">
                <a:solidFill>
                  <a:srgbClr val="000000"/>
                </a:solidFill>
                <a:latin typeface="Aptos" panose="020B0004020202020204" pitchFamily="34" charset="0"/>
                <a:ea typeface="+mn-ea"/>
                <a:cs typeface="Arial"/>
              </a:rPr>
              <a:t>Interpreting artworks and exploring the Creative Practice</a:t>
            </a:r>
            <a:br>
              <a:rPr lang="en-AU" sz="1800" dirty="0">
                <a:solidFill>
                  <a:srgbClr val="0F7EB4"/>
                </a:solidFill>
                <a:effectLst/>
                <a:latin typeface="Arial" panose="020B0604020202020204" pitchFamily="34" charset="0"/>
                <a:ea typeface="Arial" panose="020B0604020202020204" pitchFamily="34" charset="0"/>
              </a:rPr>
            </a:br>
            <a:endParaRPr lang="en-US" sz="2800" b="1" i="1" dirty="0">
              <a:solidFill>
                <a:srgbClr val="000000"/>
              </a:solidFill>
              <a:effectLst/>
              <a:latin typeface="Aptos" panose="020B0004020202020204" pitchFamily="34" charset="0"/>
              <a:ea typeface="Aptos" panose="020B0004020202020204" pitchFamily="34" charset="0"/>
            </a:endParaRPr>
          </a:p>
        </p:txBody>
      </p:sp>
      <p:sp>
        <p:nvSpPr>
          <p:cNvPr id="3" name="Subtitle 2"/>
          <p:cNvSpPr>
            <a:spLocks noGrp="1"/>
          </p:cNvSpPr>
          <p:nvPr>
            <p:ph type="subTitle" idx="1"/>
          </p:nvPr>
        </p:nvSpPr>
        <p:spPr>
          <a:xfrm>
            <a:off x="554896" y="1385628"/>
            <a:ext cx="8034208" cy="4446938"/>
          </a:xfrm>
        </p:spPr>
        <p:txBody>
          <a:bodyPr/>
          <a:lstStyle/>
          <a:p>
            <a:pPr>
              <a:spcBef>
                <a:spcPts val="600"/>
              </a:spcBef>
              <a:spcAft>
                <a:spcPts val="600"/>
              </a:spcAft>
              <a:buFont typeface="Arial" panose="020B0604020202020204" pitchFamily="34" charset="0"/>
              <a:buChar char="•"/>
            </a:pPr>
            <a:r>
              <a:rPr lang="en-AU" sz="2000" dirty="0">
                <a:solidFill>
                  <a:srgbClr val="000000"/>
                </a:solidFill>
                <a:latin typeface="Aptos" panose="020B0004020202020204" pitchFamily="34" charset="0"/>
              </a:rPr>
              <a:t>Students are introduced to the Structural and the Personal Lenses by researching and analysing three artists, their practices and their artworks. They analyse one artwork by each artist and interpret meanings and messages using the Structural and Personal Lenses. </a:t>
            </a:r>
          </a:p>
          <a:p>
            <a:pPr>
              <a:spcBef>
                <a:spcPts val="600"/>
              </a:spcBef>
              <a:spcAft>
                <a:spcPts val="600"/>
              </a:spcAft>
              <a:buFont typeface="Arial" panose="020B0604020202020204" pitchFamily="34" charset="0"/>
              <a:buChar char="•"/>
            </a:pPr>
            <a:r>
              <a:rPr lang="en-AU" sz="2000" dirty="0">
                <a:solidFill>
                  <a:srgbClr val="000000"/>
                </a:solidFill>
                <a:latin typeface="Aptos" panose="020B0004020202020204" pitchFamily="34" charset="0"/>
              </a:rPr>
              <a:t>Students are introduced to the Creative Practice through Experiential learning activities. They explore at least three art forms. They build skills using materials, techniques and processes, and explore areas of personal interest to develop and make visual responses.</a:t>
            </a:r>
          </a:p>
          <a:p>
            <a:pPr>
              <a:spcBef>
                <a:spcPts val="600"/>
              </a:spcBef>
              <a:spcAft>
                <a:spcPts val="600"/>
              </a:spcAft>
              <a:buFont typeface="Arial" panose="020B0604020202020204" pitchFamily="34" charset="0"/>
              <a:buChar char="•"/>
            </a:pPr>
            <a:r>
              <a:rPr lang="en-AU" sz="2000" dirty="0">
                <a:solidFill>
                  <a:srgbClr val="000000"/>
                </a:solidFill>
                <a:latin typeface="Aptos" panose="020B0004020202020204" pitchFamily="34" charset="0"/>
              </a:rPr>
              <a:t>As artists, students reflect on their use of relevant components of the Creative Practice and evaluate and annotate their use of visual language to communicate ideas of personal interest. They use the language of the Structural and Personal Lenses to critically analyse and evaluate their personal explorations and visual responses.</a:t>
            </a:r>
          </a:p>
          <a:p>
            <a:pPr marL="0" indent="0">
              <a:buNone/>
            </a:pPr>
            <a:endParaRPr lang="en-US" dirty="0"/>
          </a:p>
        </p:txBody>
      </p:sp>
    </p:spTree>
    <p:extLst>
      <p:ext uri="{BB962C8B-B14F-4D97-AF65-F5344CB8AC3E}">
        <p14:creationId xmlns:p14="http://schemas.microsoft.com/office/powerpoint/2010/main" val="2567872723"/>
      </p:ext>
    </p:extLst>
  </p:cSld>
  <p:clrMapOvr>
    <a:masterClrMapping/>
  </p:clrMapOvr>
  <mc:AlternateContent xmlns:mc="http://schemas.openxmlformats.org/markup-compatibility/2006" xmlns:p14="http://schemas.microsoft.com/office/powerpoint/2010/main">
    <mc:Choice Requires="p14">
      <p:transition spd="slow" p14:dur="2000" advTm="57706"/>
    </mc:Choice>
    <mc:Fallback xmlns="">
      <p:transition spd="slow" advTm="5770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0" y="450749"/>
            <a:ext cx="7991787" cy="498768"/>
          </a:xfrm>
        </p:spPr>
        <p:txBody>
          <a:bodyPr/>
          <a:lstStyle/>
          <a:p>
            <a:r>
              <a:rPr lang="en-US" sz="2800" b="1" dirty="0">
                <a:solidFill>
                  <a:srgbClr val="000000"/>
                </a:solidFill>
                <a:effectLst/>
                <a:latin typeface="Aptos" panose="020B0004020202020204" pitchFamily="34" charset="0"/>
                <a:ea typeface="Aptos" panose="020B0004020202020204" pitchFamily="34" charset="0"/>
              </a:rPr>
              <a:t>Unit 2: </a:t>
            </a:r>
            <a:r>
              <a:rPr lang="en-AU" sz="1800" b="1" dirty="0">
                <a:solidFill>
                  <a:srgbClr val="000000"/>
                </a:solidFill>
                <a:latin typeface="Aptos" panose="020B0004020202020204" pitchFamily="34" charset="0"/>
                <a:cs typeface="Arial"/>
              </a:rPr>
              <a:t>Interpreting artworks and developing the Creative Practice</a:t>
            </a:r>
            <a:endParaRPr lang="en-US" sz="1800" b="1" dirty="0">
              <a:solidFill>
                <a:srgbClr val="000000"/>
              </a:solidFill>
              <a:latin typeface="Aptos" panose="020B0004020202020204" pitchFamily="34" charset="0"/>
              <a:cs typeface="Arial"/>
            </a:endParaRPr>
          </a:p>
        </p:txBody>
      </p:sp>
      <p:sp>
        <p:nvSpPr>
          <p:cNvPr id="3" name="Subtitle 2"/>
          <p:cNvSpPr>
            <a:spLocks noGrp="1"/>
          </p:cNvSpPr>
          <p:nvPr>
            <p:ph type="subTitle" idx="1"/>
          </p:nvPr>
        </p:nvSpPr>
        <p:spPr>
          <a:xfrm>
            <a:off x="581892" y="1527142"/>
            <a:ext cx="8034208" cy="4446938"/>
          </a:xfrm>
        </p:spPr>
        <p:txBody>
          <a:bodyPr/>
          <a:lstStyle/>
          <a:p>
            <a:pPr>
              <a:spcBef>
                <a:spcPts val="600"/>
              </a:spcBef>
              <a:spcAft>
                <a:spcPts val="600"/>
              </a:spcAft>
              <a:buFont typeface="Arial" panose="020B0604020202020204" pitchFamily="34" charset="0"/>
              <a:buChar char="•"/>
            </a:pPr>
            <a:r>
              <a:rPr lang="en-AU" dirty="0">
                <a:latin typeface="Times New Roman" panose="02020603050405020304" pitchFamily="18" charset="0"/>
              </a:rPr>
              <a:t>In this area of study students focus on the ways in which art reflects and communicates the values, beliefs and traditions of the societies in which it was created. They will apply the Cultural Lens to study the practices of at least three artists from different cultures and times. Students may focus their research on one or more selected themes to compare artists, their practices and their artworks.</a:t>
            </a:r>
          </a:p>
          <a:p>
            <a:pPr>
              <a:spcBef>
                <a:spcPts val="600"/>
              </a:spcBef>
              <a:spcAft>
                <a:spcPts val="600"/>
              </a:spcAft>
              <a:buFont typeface="Arial" panose="020B0604020202020204" pitchFamily="34" charset="0"/>
              <a:buChar char="•"/>
            </a:pPr>
            <a:r>
              <a:rPr lang="en-AU" sz="1800" dirty="0">
                <a:effectLst/>
                <a:latin typeface="Times New Roman" panose="02020603050405020304" pitchFamily="18" charset="0"/>
                <a:ea typeface="Times New Roman" panose="02020603050405020304" pitchFamily="18" charset="0"/>
              </a:rPr>
              <a:t>Students continue to develop their art practice as they explore collaborative practices to make and present artworks. Collaborative practice can include working with other students to create a collective artwork, working with practicing artists and </a:t>
            </a:r>
            <a:r>
              <a:rPr lang="en-AU" sz="1800" dirty="0">
                <a:solidFill>
                  <a:srgbClr val="000000"/>
                </a:solidFill>
                <a:effectLst/>
                <a:latin typeface="Times New Roman" panose="02020603050405020304" pitchFamily="18" charset="0"/>
                <a:ea typeface="Times New Roman" panose="02020603050405020304" pitchFamily="18" charset="0"/>
              </a:rPr>
              <a:t>outside specialists, or creating artworks that involve or collaborate with the audience through interaction and participation. </a:t>
            </a:r>
          </a:p>
          <a:p>
            <a:pPr>
              <a:spcBef>
                <a:spcPts val="600"/>
              </a:spcBef>
              <a:spcAft>
                <a:spcPts val="600"/>
              </a:spcAft>
              <a:buFont typeface="Arial" panose="020B0604020202020204" pitchFamily="34" charset="0"/>
              <a:buChar char="•"/>
            </a:pPr>
            <a:r>
              <a:rPr lang="en-AU" dirty="0">
                <a:latin typeface="Times New Roman" panose="02020603050405020304" pitchFamily="18" charset="0"/>
                <a:ea typeface="Times New Roman" panose="02020603050405020304" pitchFamily="18" charset="0"/>
              </a:rPr>
              <a:t>S</a:t>
            </a:r>
            <a:r>
              <a:rPr lang="en-AU" sz="1800" dirty="0">
                <a:effectLst/>
                <a:latin typeface="Times New Roman" panose="02020603050405020304" pitchFamily="18" charset="0"/>
                <a:ea typeface="Times New Roman" panose="02020603050405020304" pitchFamily="18" charset="0"/>
              </a:rPr>
              <a:t>tudents build on their knowledge and skills, while continuing to document their art practice. They develop and evaluate their use of visual language. Students explore and reflect upon the relationship between the artist, artwork and viewer or audience by researching the practices of artists and the context and presentation of artworks. </a:t>
            </a:r>
            <a:endParaRPr lang="en-US" dirty="0"/>
          </a:p>
        </p:txBody>
      </p:sp>
    </p:spTree>
    <p:extLst>
      <p:ext uri="{BB962C8B-B14F-4D97-AF65-F5344CB8AC3E}">
        <p14:creationId xmlns:p14="http://schemas.microsoft.com/office/powerpoint/2010/main" val="723789306"/>
      </p:ext>
    </p:extLst>
  </p:cSld>
  <p:clrMapOvr>
    <a:masterClrMapping/>
  </p:clrMapOvr>
  <mc:AlternateContent xmlns:mc="http://schemas.openxmlformats.org/markup-compatibility/2006" xmlns:p14="http://schemas.microsoft.com/office/powerpoint/2010/main">
    <mc:Choice Requires="p14">
      <p:transition spd="slow" p14:dur="2000" advTm="57706"/>
    </mc:Choice>
    <mc:Fallback xmlns="">
      <p:transition spd="slow" advTm="5770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0" y="450749"/>
            <a:ext cx="7991787" cy="498768"/>
          </a:xfrm>
        </p:spPr>
        <p:txBody>
          <a:bodyPr/>
          <a:lstStyle/>
          <a:p>
            <a:r>
              <a:rPr lang="en-US" sz="2800" b="1" dirty="0">
                <a:solidFill>
                  <a:srgbClr val="000000"/>
                </a:solidFill>
                <a:effectLst/>
                <a:latin typeface="Aptos" panose="020B0004020202020204" pitchFamily="34" charset="0"/>
                <a:ea typeface="Aptos" panose="020B0004020202020204" pitchFamily="34" charset="0"/>
              </a:rPr>
              <a:t>Unit 3: </a:t>
            </a:r>
            <a:r>
              <a:rPr lang="en-AU" sz="1800" b="1" dirty="0">
                <a:solidFill>
                  <a:srgbClr val="000000"/>
                </a:solidFill>
                <a:latin typeface="Aptos" panose="020B0004020202020204" pitchFamily="34" charset="0"/>
                <a:cs typeface="Arial"/>
              </a:rPr>
              <a:t>Investigation, ideas, artworks and the Creative Practice</a:t>
            </a:r>
            <a:endParaRPr lang="en-US" sz="1800" b="1" dirty="0">
              <a:solidFill>
                <a:srgbClr val="000000"/>
              </a:solidFill>
              <a:latin typeface="Aptos" panose="020B0004020202020204" pitchFamily="34" charset="0"/>
              <a:cs typeface="Arial"/>
            </a:endParaRPr>
          </a:p>
        </p:txBody>
      </p:sp>
      <p:sp>
        <p:nvSpPr>
          <p:cNvPr id="3" name="Subtitle 2"/>
          <p:cNvSpPr>
            <a:spLocks noGrp="1"/>
          </p:cNvSpPr>
          <p:nvPr>
            <p:ph type="subTitle" idx="1"/>
          </p:nvPr>
        </p:nvSpPr>
        <p:spPr>
          <a:xfrm>
            <a:off x="581892" y="1527142"/>
            <a:ext cx="8034208" cy="4446938"/>
          </a:xfrm>
        </p:spPr>
        <p:txBody>
          <a:bodyPr/>
          <a:lstStyle/>
          <a:p>
            <a:pPr>
              <a:spcBef>
                <a:spcPts val="600"/>
              </a:spcBef>
              <a:spcAft>
                <a:spcPts val="600"/>
              </a:spcAft>
            </a:pPr>
            <a:r>
              <a:rPr lang="en-AU" dirty="0">
                <a:solidFill>
                  <a:srgbClr val="000000"/>
                </a:solidFill>
                <a:latin typeface="Aptos" panose="020B0004020202020204" pitchFamily="34" charset="0"/>
              </a:rPr>
              <a:t>In this area of study students use Project-based learning as they begin to develop a Body of Work. Students research one artwork by a selected contemporary or historical artist as inspiration for their own art practice. The student will identify the ideas explored by the artist, and any issues that arise from the artwork or the practice of the artist. The student’s Body of Work begins with a personal response, presented in a finished artwork, and the research and documentation of their art practice.</a:t>
            </a:r>
          </a:p>
          <a:p>
            <a:pPr marL="285750" indent="-285750">
              <a:spcBef>
                <a:spcPts val="600"/>
              </a:spcBef>
              <a:spcAft>
                <a:spcPts val="600"/>
              </a:spcAft>
              <a:buFont typeface="Arial" panose="020B0604020202020204" pitchFamily="34" charset="0"/>
              <a:buChar char="•"/>
            </a:pPr>
            <a:r>
              <a:rPr lang="en-AU" dirty="0">
                <a:solidFill>
                  <a:srgbClr val="000000"/>
                </a:solidFill>
                <a:latin typeface="Aptos" panose="020B0004020202020204" pitchFamily="34" charset="0"/>
              </a:rPr>
              <a:t>Students then continue to develop a Body of Work through Inquiry learning. They use the Creative Practice to develop their own visual responses inspired by ideas and experiences. </a:t>
            </a:r>
          </a:p>
          <a:p>
            <a:pPr>
              <a:spcBef>
                <a:spcPts val="600"/>
              </a:spcBef>
              <a:spcAft>
                <a:spcPts val="600"/>
              </a:spcAft>
              <a:buFont typeface="Arial" panose="020B0604020202020204" pitchFamily="34" charset="0"/>
              <a:buChar char="•"/>
            </a:pPr>
            <a:r>
              <a:rPr lang="en-AU" dirty="0">
                <a:solidFill>
                  <a:srgbClr val="000000"/>
                </a:solidFill>
                <a:latin typeface="Aptos" panose="020B0004020202020204" pitchFamily="34" charset="0"/>
              </a:rPr>
              <a:t>On completion of this unit the student should be able to apply and explore ideas and an area of personal interest using the Creative Practice.</a:t>
            </a:r>
          </a:p>
          <a:p>
            <a:pPr marL="0" indent="0">
              <a:buNone/>
            </a:pPr>
            <a:endParaRPr lang="en-US" dirty="0"/>
          </a:p>
        </p:txBody>
      </p:sp>
    </p:spTree>
    <p:extLst>
      <p:ext uri="{BB962C8B-B14F-4D97-AF65-F5344CB8AC3E}">
        <p14:creationId xmlns:p14="http://schemas.microsoft.com/office/powerpoint/2010/main" val="312569891"/>
      </p:ext>
    </p:extLst>
  </p:cSld>
  <p:clrMapOvr>
    <a:masterClrMapping/>
  </p:clrMapOvr>
  <mc:AlternateContent xmlns:mc="http://schemas.openxmlformats.org/markup-compatibility/2006" xmlns:p14="http://schemas.microsoft.com/office/powerpoint/2010/main">
    <mc:Choice Requires="p14">
      <p:transition spd="slow" p14:dur="2000" advTm="57706"/>
    </mc:Choice>
    <mc:Fallback xmlns="">
      <p:transition spd="slow" advTm="5770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0" y="450749"/>
            <a:ext cx="7991787" cy="735794"/>
          </a:xfrm>
        </p:spPr>
        <p:txBody>
          <a:bodyPr/>
          <a:lstStyle/>
          <a:p>
            <a:r>
              <a:rPr lang="en-US" sz="2800" b="1" dirty="0">
                <a:solidFill>
                  <a:srgbClr val="000000"/>
                </a:solidFill>
                <a:effectLst/>
                <a:latin typeface="Aptos" panose="020B0004020202020204" pitchFamily="34" charset="0"/>
                <a:ea typeface="Aptos" panose="020B0004020202020204" pitchFamily="34" charset="0"/>
              </a:rPr>
              <a:t>Unit 4: </a:t>
            </a:r>
            <a:r>
              <a:rPr lang="en-AU" sz="1800" b="1" dirty="0">
                <a:solidFill>
                  <a:srgbClr val="000000"/>
                </a:solidFill>
                <a:latin typeface="Aptos" panose="020B0004020202020204" pitchFamily="34" charset="0"/>
                <a:cs typeface="Arial"/>
              </a:rPr>
              <a:t>Interpreting, resolving and presenting artworks and the </a:t>
            </a:r>
            <a:br>
              <a:rPr lang="en-AU" sz="1800" b="1" dirty="0">
                <a:solidFill>
                  <a:srgbClr val="000000"/>
                </a:solidFill>
                <a:latin typeface="Aptos" panose="020B0004020202020204" pitchFamily="34" charset="0"/>
                <a:cs typeface="Arial"/>
              </a:rPr>
            </a:br>
            <a:r>
              <a:rPr lang="en-AU" sz="1800" b="1" dirty="0">
                <a:solidFill>
                  <a:srgbClr val="000000"/>
                </a:solidFill>
                <a:latin typeface="Aptos" panose="020B0004020202020204" pitchFamily="34" charset="0"/>
                <a:cs typeface="Arial"/>
              </a:rPr>
              <a:t>						Creative Practice</a:t>
            </a:r>
            <a:endParaRPr lang="en-US" sz="1800" b="1" dirty="0">
              <a:solidFill>
                <a:srgbClr val="000000"/>
              </a:solidFill>
              <a:latin typeface="Aptos" panose="020B0004020202020204" pitchFamily="34" charset="0"/>
              <a:cs typeface="Arial"/>
            </a:endParaRPr>
          </a:p>
        </p:txBody>
      </p:sp>
      <p:sp>
        <p:nvSpPr>
          <p:cNvPr id="3" name="Subtitle 2"/>
          <p:cNvSpPr>
            <a:spLocks noGrp="1"/>
          </p:cNvSpPr>
          <p:nvPr>
            <p:ph type="subTitle" idx="1"/>
          </p:nvPr>
        </p:nvSpPr>
        <p:spPr>
          <a:xfrm>
            <a:off x="581892" y="1527142"/>
            <a:ext cx="8034208" cy="4446938"/>
          </a:xfrm>
        </p:spPr>
        <p:txBody>
          <a:bodyPr/>
          <a:lstStyle/>
          <a:p>
            <a:pPr marL="285750" indent="-285750">
              <a:spcBef>
                <a:spcPts val="600"/>
              </a:spcBef>
              <a:spcAft>
                <a:spcPts val="600"/>
              </a:spcAft>
              <a:buFont typeface="Arial" panose="020B0604020202020204" pitchFamily="34" charset="0"/>
              <a:buChar char="•"/>
            </a:pPr>
            <a:r>
              <a:rPr lang="en-AU" dirty="0">
                <a:solidFill>
                  <a:srgbClr val="000000"/>
                </a:solidFill>
                <a:latin typeface="Aptos" panose="020B0004020202020204" pitchFamily="34" charset="0"/>
              </a:rPr>
              <a:t>In this Unit students continue to use the Creative Practice to develop, refine and resolve the ideas they developed in Unit 3. Students present a critique to evaluate and reflect upon their use of the Creative Practice. They evaluate how they have responded to inspiration and influences throughout their Body of Work, and how they have explored and experimented with materials, techniques and processes in at least one selected art form to establish their visual language in personal visual responses.</a:t>
            </a:r>
          </a:p>
          <a:p>
            <a:pPr marL="285750" indent="-285750">
              <a:spcBef>
                <a:spcPts val="600"/>
              </a:spcBef>
              <a:spcAft>
                <a:spcPts val="600"/>
              </a:spcAft>
              <a:buFont typeface="Arial" panose="020B0604020202020204" pitchFamily="34" charset="0"/>
              <a:buChar char="•"/>
            </a:pPr>
            <a:r>
              <a:rPr lang="en-AU" dirty="0">
                <a:solidFill>
                  <a:srgbClr val="000000"/>
                </a:solidFill>
                <a:latin typeface="Aptos" panose="020B0004020202020204" pitchFamily="34" charset="0"/>
              </a:rPr>
              <a:t>  Using the feedback received from their critique, students progressively refine and resolve their ideas and visual language in their artworks. Students also consider the presentation and context of their Body of Work, and how ideas and meaning are communicated to a viewer or audience.</a:t>
            </a:r>
          </a:p>
          <a:p>
            <a:pPr marL="285750" indent="-285750">
              <a:spcBef>
                <a:spcPts val="600"/>
              </a:spcBef>
              <a:spcAft>
                <a:spcPts val="600"/>
              </a:spcAft>
              <a:buFont typeface="Arial" panose="020B0604020202020204" pitchFamily="34" charset="0"/>
              <a:buChar char="•"/>
            </a:pPr>
            <a:r>
              <a:rPr lang="en-AU" sz="1800" dirty="0">
                <a:effectLst/>
                <a:latin typeface="Times New Roman" panose="02020603050405020304" pitchFamily="18" charset="0"/>
                <a:ea typeface="Times New Roman" panose="02020603050405020304" pitchFamily="18" charset="0"/>
              </a:rPr>
              <a:t>Students undertake research of artists, their practices and their artworks. They critically analyse and interpret the meanings and messages of artworks and use evidence and the appropriate Interpretive Lenses to support their interpretation and point of view. </a:t>
            </a:r>
            <a:endParaRPr lang="en-US" dirty="0"/>
          </a:p>
        </p:txBody>
      </p:sp>
    </p:spTree>
    <p:extLst>
      <p:ext uri="{BB962C8B-B14F-4D97-AF65-F5344CB8AC3E}">
        <p14:creationId xmlns:p14="http://schemas.microsoft.com/office/powerpoint/2010/main" val="1019705883"/>
      </p:ext>
    </p:extLst>
  </p:cSld>
  <p:clrMapOvr>
    <a:masterClrMapping/>
  </p:clrMapOvr>
  <mc:AlternateContent xmlns:mc="http://schemas.openxmlformats.org/markup-compatibility/2006" xmlns:p14="http://schemas.microsoft.com/office/powerpoint/2010/main">
    <mc:Choice Requires="p14">
      <p:transition spd="slow" p14:dur="2000" advTm="57706"/>
    </mc:Choice>
    <mc:Fallback xmlns="">
      <p:transition spd="slow" advTm="57706"/>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0" y="450749"/>
            <a:ext cx="7991787" cy="498768"/>
          </a:xfrm>
        </p:spPr>
        <p:txBody>
          <a:bodyPr/>
          <a:lstStyle/>
          <a:p>
            <a:r>
              <a:rPr lang="en-US" sz="2800" b="1" dirty="0">
                <a:solidFill>
                  <a:srgbClr val="000000"/>
                </a:solidFill>
                <a:effectLst/>
                <a:latin typeface="Aptos" panose="020B0004020202020204" pitchFamily="34" charset="0"/>
                <a:ea typeface="Aptos" panose="020B0004020202020204" pitchFamily="34" charset="0"/>
              </a:rPr>
              <a:t>Assessment</a:t>
            </a:r>
            <a:endParaRPr lang="en-US" sz="2800" b="1" i="1" dirty="0">
              <a:solidFill>
                <a:srgbClr val="000000"/>
              </a:solidFill>
              <a:effectLst/>
              <a:latin typeface="Aptos" panose="020B0004020202020204" pitchFamily="34" charset="0"/>
              <a:ea typeface="Aptos" panose="020B0004020202020204" pitchFamily="34" charset="0"/>
            </a:endParaRPr>
          </a:p>
        </p:txBody>
      </p:sp>
      <p:sp>
        <p:nvSpPr>
          <p:cNvPr id="3" name="Subtitle 2"/>
          <p:cNvSpPr>
            <a:spLocks noGrp="1"/>
          </p:cNvSpPr>
          <p:nvPr>
            <p:ph type="subTitle" idx="1"/>
          </p:nvPr>
        </p:nvSpPr>
        <p:spPr>
          <a:xfrm>
            <a:off x="581892" y="1286758"/>
            <a:ext cx="8034208" cy="4446938"/>
          </a:xfrm>
        </p:spPr>
        <p:txBody>
          <a:bodyPr/>
          <a:lstStyle/>
          <a:p>
            <a:pPr marL="0" indent="0">
              <a:lnSpc>
                <a:spcPct val="115000"/>
              </a:lnSpc>
              <a:spcAft>
                <a:spcPts val="800"/>
              </a:spcAft>
              <a:buNone/>
            </a:pPr>
            <a:r>
              <a:rPr lang="en-AU" sz="18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Unit 1 and 2</a:t>
            </a:r>
            <a:endPar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285750" indent="-285750">
              <a:lnSpc>
                <a:spcPct val="115000"/>
              </a:lnSpc>
              <a:spcAft>
                <a:spcPts val="800"/>
              </a:spcAft>
              <a:buFont typeface="Arial" panose="020B0604020202020204" pitchFamily="34" charset="0"/>
              <a:buChar char="•"/>
            </a:pP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School based assessment tasks (including end of semester exam) to measure the extent to which outcomes have been demonstrated.</a:t>
            </a:r>
          </a:p>
          <a:p>
            <a:pPr marL="0" indent="0">
              <a:lnSpc>
                <a:spcPct val="115000"/>
              </a:lnSpc>
              <a:spcAft>
                <a:spcPts val="800"/>
              </a:spcAft>
              <a:buNone/>
            </a:pPr>
            <a:r>
              <a:rPr lang="en-AU" sz="18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Unit 3 and 4</a:t>
            </a:r>
            <a:endPar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15000"/>
              </a:lnSpc>
              <a:spcAft>
                <a:spcPts val="800"/>
              </a:spcAft>
              <a:buNone/>
            </a:pP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Percentage contributions to the study score in VCE </a:t>
            </a:r>
            <a:r>
              <a:rPr lang="en-AU" sz="18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rPr>
              <a:t>Creative Practice </a:t>
            </a: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are as follows:</a:t>
            </a:r>
          </a:p>
          <a:p>
            <a:pPr marL="342900" lvl="0" indent="-342900">
              <a:spcBef>
                <a:spcPts val="300"/>
              </a:spcBef>
              <a:buFont typeface="Symbol" panose="05050102010706020507" pitchFamily="18" charset="2"/>
              <a:buChar char=""/>
              <a:tabLst>
                <a:tab pos="269875" algn="l"/>
              </a:tabLst>
            </a:pPr>
            <a:r>
              <a:rPr lang="en-AU" i="1" kern="100" dirty="0">
                <a:solidFill>
                  <a:schemeClr val="tx1"/>
                </a:solidFill>
                <a:latin typeface="Aptos" panose="020B0004020202020204" pitchFamily="34" charset="0"/>
                <a:cs typeface="Times New Roman" panose="02020603050405020304" pitchFamily="18" charset="0"/>
              </a:rPr>
              <a:t>Units 3 and 4 School-assessed Task: 60 per cent</a:t>
            </a:r>
          </a:p>
          <a:p>
            <a:pPr marL="342900" lvl="0" indent="-342900">
              <a:buFont typeface="Symbol" panose="05050102010706020507" pitchFamily="18" charset="2"/>
              <a:buChar char=""/>
              <a:tabLst>
                <a:tab pos="269875" algn="l"/>
              </a:tabLst>
            </a:pPr>
            <a:r>
              <a:rPr lang="en-AU" i="1" kern="100" dirty="0">
                <a:solidFill>
                  <a:schemeClr val="tx1"/>
                </a:solidFill>
                <a:latin typeface="Aptos" panose="020B0004020202020204" pitchFamily="34" charset="0"/>
                <a:cs typeface="Times New Roman" panose="02020603050405020304" pitchFamily="18" charset="0"/>
              </a:rPr>
              <a:t>Unit 4 School-assessed Coursework: 10 per cent</a:t>
            </a:r>
          </a:p>
          <a:p>
            <a:pPr marL="342900" lvl="0" indent="-342900">
              <a:spcAft>
                <a:spcPts val="300"/>
              </a:spcAft>
              <a:buFont typeface="Symbol" panose="05050102010706020507" pitchFamily="18" charset="2"/>
              <a:buChar char=""/>
              <a:tabLst>
                <a:tab pos="269875" algn="l"/>
              </a:tabLst>
            </a:pPr>
            <a:r>
              <a:rPr lang="en-AU" i="1" kern="100" dirty="0">
                <a:solidFill>
                  <a:schemeClr val="tx1"/>
                </a:solidFill>
                <a:latin typeface="Aptos" panose="020B0004020202020204" pitchFamily="34" charset="0"/>
                <a:cs typeface="Times New Roman" panose="02020603050405020304" pitchFamily="18" charset="0"/>
              </a:rPr>
              <a:t>end-of-year examination: 30 per cent.</a:t>
            </a:r>
          </a:p>
          <a:p>
            <a:pPr marL="0" indent="0">
              <a:lnSpc>
                <a:spcPct val="115000"/>
              </a:lnSpc>
              <a:spcAft>
                <a:spcPts val="800"/>
              </a:spcAft>
              <a:buNone/>
            </a:pPr>
            <a:endParaRPr lang="en-AU" sz="7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15000"/>
              </a:lnSpc>
              <a:spcAft>
                <a:spcPts val="800"/>
              </a:spcAft>
              <a:buNone/>
            </a:pPr>
            <a:r>
              <a:rPr lang="en-AU" sz="18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This subject requires the completion of a folio as part of assessment.</a:t>
            </a:r>
            <a:endPar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indent="0">
              <a:spcBef>
                <a:spcPts val="600"/>
              </a:spcBef>
              <a:spcAft>
                <a:spcPts val="600"/>
              </a:spcAft>
              <a:buNone/>
            </a:pPr>
            <a:endParaRPr lang="en-US" dirty="0"/>
          </a:p>
        </p:txBody>
      </p:sp>
    </p:spTree>
    <p:extLst>
      <p:ext uri="{BB962C8B-B14F-4D97-AF65-F5344CB8AC3E}">
        <p14:creationId xmlns:p14="http://schemas.microsoft.com/office/powerpoint/2010/main" val="1172384218"/>
      </p:ext>
    </p:extLst>
  </p:cSld>
  <p:clrMapOvr>
    <a:masterClrMapping/>
  </p:clrMapOvr>
  <mc:AlternateContent xmlns:mc="http://schemas.openxmlformats.org/markup-compatibility/2006" xmlns:p14="http://schemas.microsoft.com/office/powerpoint/2010/main">
    <mc:Choice Requires="p14">
      <p:transition spd="slow" p14:dur="2000" advTm="57706"/>
    </mc:Choice>
    <mc:Fallback xmlns="">
      <p:transition spd="slow" advTm="57706"/>
    </mc:Fallback>
  </mc:AlternateContent>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1000</TotalTime>
  <Words>1173</Words>
  <Application>Microsoft Office PowerPoint</Application>
  <PresentationFormat>On-screen Show (4:3)</PresentationFormat>
  <Paragraphs>59</Paragraphs>
  <Slides>10</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Aptos</vt:lpstr>
      <vt:lpstr>Arial</vt:lpstr>
      <vt:lpstr>Museo 300</vt:lpstr>
      <vt:lpstr>Museo 700</vt:lpstr>
      <vt:lpstr>Symbol</vt:lpstr>
      <vt:lpstr>Times New Roman</vt:lpstr>
      <vt:lpstr>Office Theme</vt:lpstr>
      <vt:lpstr>Custom Design</vt:lpstr>
      <vt:lpstr>VCE Creative Practice</vt:lpstr>
      <vt:lpstr>Overview</vt:lpstr>
      <vt:lpstr>VCE Creative Practice is a folio subject</vt:lpstr>
      <vt:lpstr>Structure</vt:lpstr>
      <vt:lpstr>Unit 1: Interpreting artworks and exploring the Creative Practice </vt:lpstr>
      <vt:lpstr>Unit 2: Interpreting artworks and developing the Creative Practice</vt:lpstr>
      <vt:lpstr>Unit 3: Investigation, ideas, artworks and the Creative Practice</vt:lpstr>
      <vt:lpstr>Unit 4: Interpreting, resolving and presenting artworks and the        Creative Practice</vt:lpstr>
      <vt:lpstr>Assessment</vt:lpstr>
      <vt:lpstr>Studies in Art, Creative Practice can lead to study and career options in the following areas:</vt:lpstr>
    </vt:vector>
  </TitlesOfParts>
  <Company>X S 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Olax</dc:creator>
  <cp:lastModifiedBy>Carole Pyers</cp:lastModifiedBy>
  <cp:revision>53</cp:revision>
  <dcterms:created xsi:type="dcterms:W3CDTF">2015-02-16T04:39:47Z</dcterms:created>
  <dcterms:modified xsi:type="dcterms:W3CDTF">2024-07-23T22:29:19Z</dcterms:modified>
</cp:coreProperties>
</file>